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56" r:id="rId2"/>
    <p:sldId id="310" r:id="rId3"/>
    <p:sldId id="258" r:id="rId4"/>
    <p:sldId id="259" r:id="rId5"/>
    <p:sldId id="283" r:id="rId6"/>
    <p:sldId id="284" r:id="rId7"/>
    <p:sldId id="281" r:id="rId8"/>
    <p:sldId id="282" r:id="rId9"/>
    <p:sldId id="285" r:id="rId10"/>
    <p:sldId id="286" r:id="rId11"/>
    <p:sldId id="311" r:id="rId12"/>
    <p:sldId id="316" r:id="rId13"/>
    <p:sldId id="297" r:id="rId14"/>
    <p:sldId id="289" r:id="rId15"/>
    <p:sldId id="306" r:id="rId16"/>
    <p:sldId id="304" r:id="rId17"/>
    <p:sldId id="317" r:id="rId18"/>
    <p:sldId id="299" r:id="rId19"/>
    <p:sldId id="319" r:id="rId20"/>
    <p:sldId id="261" r:id="rId21"/>
    <p:sldId id="262" r:id="rId22"/>
    <p:sldId id="290" r:id="rId23"/>
    <p:sldId id="291" r:id="rId24"/>
    <p:sldId id="292" r:id="rId25"/>
    <p:sldId id="293" r:id="rId26"/>
    <p:sldId id="305" r:id="rId27"/>
    <p:sldId id="321" r:id="rId28"/>
    <p:sldId id="294" r:id="rId29"/>
    <p:sldId id="295" r:id="rId30"/>
    <p:sldId id="296" r:id="rId31"/>
    <p:sldId id="287" r:id="rId32"/>
    <p:sldId id="288" r:id="rId33"/>
    <p:sldId id="303" r:id="rId34"/>
    <p:sldId id="313" r:id="rId35"/>
    <p:sldId id="322" r:id="rId36"/>
    <p:sldId id="318" r:id="rId37"/>
    <p:sldId id="314" r:id="rId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4" d="100"/>
          <a:sy n="74" d="100"/>
        </p:scale>
        <p:origin x="-1038"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10CC143-B1BE-4617-B7B5-C534E175839A}" type="datetimeFigureOut">
              <a:rPr lang="en-CA" smtClean="0"/>
              <a:pPr/>
              <a:t>12/08/2012</a:t>
            </a:fld>
            <a:endParaRPr lang="en-C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B302B60-D7F0-4DCB-818C-58F4F1230C70}" type="slidenum">
              <a:rPr lang="en-CA" smtClean="0"/>
              <a:pPr/>
              <a:t>‹#›</a:t>
            </a:fld>
            <a:endParaRPr lang="en-CA"/>
          </a:p>
        </p:txBody>
      </p:sp>
    </p:spTree>
    <p:extLst>
      <p:ext uri="{BB962C8B-B14F-4D97-AF65-F5344CB8AC3E}">
        <p14:creationId xmlns="" xmlns:p14="http://schemas.microsoft.com/office/powerpoint/2010/main" val="16744288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CA"/>
          </a:p>
        </p:txBody>
      </p:sp>
      <p:sp>
        <p:nvSpPr>
          <p:cNvPr id="4" name="Date Placeholder 3"/>
          <p:cNvSpPr>
            <a:spLocks noGrp="1"/>
          </p:cNvSpPr>
          <p:nvPr>
            <p:ph type="dt" sz="half" idx="10"/>
          </p:nvPr>
        </p:nvSpPr>
        <p:spPr/>
        <p:txBody>
          <a:bodyPr/>
          <a:lstStyle/>
          <a:p>
            <a:fld id="{5799CB4D-3688-4F7F-9EC9-DDDC593B0650}" type="datetimeFigureOut">
              <a:rPr lang="en-CA" smtClean="0"/>
              <a:pPr/>
              <a:t>12/08/2012</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5D31B380-8153-44E7-BC6E-14EA5C3313F7}" type="slidenum">
              <a:rPr lang="en-CA" smtClean="0"/>
              <a:pPr/>
              <a:t>‹#›</a:t>
            </a:fld>
            <a:endParaRPr lang="en-C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p>
            <a:fld id="{5799CB4D-3688-4F7F-9EC9-DDDC593B0650}" type="datetimeFigureOut">
              <a:rPr lang="en-CA" smtClean="0"/>
              <a:pPr/>
              <a:t>12/08/2012</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5D31B380-8153-44E7-BC6E-14EA5C3313F7}" type="slidenum">
              <a:rPr lang="en-CA" smtClean="0"/>
              <a:pPr/>
              <a:t>‹#›</a:t>
            </a:fld>
            <a:endParaRPr lang="en-C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p>
            <a:fld id="{5799CB4D-3688-4F7F-9EC9-DDDC593B0650}" type="datetimeFigureOut">
              <a:rPr lang="en-CA" smtClean="0"/>
              <a:pPr/>
              <a:t>12/08/2012</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5D31B380-8153-44E7-BC6E-14EA5C3313F7}" type="slidenum">
              <a:rPr lang="en-CA" smtClean="0"/>
              <a:pPr/>
              <a:t>‹#›</a:t>
            </a:fld>
            <a:endParaRPr lang="en-C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p>
            <a:fld id="{5799CB4D-3688-4F7F-9EC9-DDDC593B0650}" type="datetimeFigureOut">
              <a:rPr lang="en-CA" smtClean="0"/>
              <a:pPr/>
              <a:t>12/08/2012</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5D31B380-8153-44E7-BC6E-14EA5C3313F7}" type="slidenum">
              <a:rPr lang="en-CA" smtClean="0"/>
              <a:pPr/>
              <a:t>‹#›</a:t>
            </a:fld>
            <a:endParaRPr lang="en-C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799CB4D-3688-4F7F-9EC9-DDDC593B0650}" type="datetimeFigureOut">
              <a:rPr lang="en-CA" smtClean="0"/>
              <a:pPr/>
              <a:t>12/08/2012</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5D31B380-8153-44E7-BC6E-14EA5C3313F7}" type="slidenum">
              <a:rPr lang="en-CA" smtClean="0"/>
              <a:pPr/>
              <a:t>‹#›</a:t>
            </a:fld>
            <a:endParaRPr lang="en-C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Date Placeholder 4"/>
          <p:cNvSpPr>
            <a:spLocks noGrp="1"/>
          </p:cNvSpPr>
          <p:nvPr>
            <p:ph type="dt" sz="half" idx="10"/>
          </p:nvPr>
        </p:nvSpPr>
        <p:spPr/>
        <p:txBody>
          <a:bodyPr/>
          <a:lstStyle/>
          <a:p>
            <a:fld id="{5799CB4D-3688-4F7F-9EC9-DDDC593B0650}" type="datetimeFigureOut">
              <a:rPr lang="en-CA" smtClean="0"/>
              <a:pPr/>
              <a:t>12/08/2012</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5D31B380-8153-44E7-BC6E-14EA5C3313F7}" type="slidenum">
              <a:rPr lang="en-CA" smtClean="0"/>
              <a:pPr/>
              <a:t>‹#›</a:t>
            </a:fld>
            <a:endParaRPr lang="en-C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7" name="Date Placeholder 6"/>
          <p:cNvSpPr>
            <a:spLocks noGrp="1"/>
          </p:cNvSpPr>
          <p:nvPr>
            <p:ph type="dt" sz="half" idx="10"/>
          </p:nvPr>
        </p:nvSpPr>
        <p:spPr/>
        <p:txBody>
          <a:bodyPr/>
          <a:lstStyle/>
          <a:p>
            <a:fld id="{5799CB4D-3688-4F7F-9EC9-DDDC593B0650}" type="datetimeFigureOut">
              <a:rPr lang="en-CA" smtClean="0"/>
              <a:pPr/>
              <a:t>12/08/2012</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5D31B380-8153-44E7-BC6E-14EA5C3313F7}" type="slidenum">
              <a:rPr lang="en-CA" smtClean="0"/>
              <a:pPr/>
              <a:t>‹#›</a:t>
            </a:fld>
            <a:endParaRPr lang="en-C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Date Placeholder 2"/>
          <p:cNvSpPr>
            <a:spLocks noGrp="1"/>
          </p:cNvSpPr>
          <p:nvPr>
            <p:ph type="dt" sz="half" idx="10"/>
          </p:nvPr>
        </p:nvSpPr>
        <p:spPr/>
        <p:txBody>
          <a:bodyPr/>
          <a:lstStyle/>
          <a:p>
            <a:fld id="{5799CB4D-3688-4F7F-9EC9-DDDC593B0650}" type="datetimeFigureOut">
              <a:rPr lang="en-CA" smtClean="0"/>
              <a:pPr/>
              <a:t>12/08/2012</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5D31B380-8153-44E7-BC6E-14EA5C3313F7}" type="slidenum">
              <a:rPr lang="en-CA" smtClean="0"/>
              <a:pPr/>
              <a:t>‹#›</a:t>
            </a:fld>
            <a:endParaRPr lang="en-C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799CB4D-3688-4F7F-9EC9-DDDC593B0650}" type="datetimeFigureOut">
              <a:rPr lang="en-CA" smtClean="0"/>
              <a:pPr/>
              <a:t>12/08/2012</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5D31B380-8153-44E7-BC6E-14EA5C3313F7}" type="slidenum">
              <a:rPr lang="en-CA" smtClean="0"/>
              <a:pPr/>
              <a:t>‹#›</a:t>
            </a:fld>
            <a:endParaRPr lang="en-C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799CB4D-3688-4F7F-9EC9-DDDC593B0650}" type="datetimeFigureOut">
              <a:rPr lang="en-CA" smtClean="0"/>
              <a:pPr/>
              <a:t>12/08/2012</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5D31B380-8153-44E7-BC6E-14EA5C3313F7}" type="slidenum">
              <a:rPr lang="en-CA" smtClean="0"/>
              <a:pPr/>
              <a:t>‹#›</a:t>
            </a:fld>
            <a:endParaRPr lang="en-C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799CB4D-3688-4F7F-9EC9-DDDC593B0650}" type="datetimeFigureOut">
              <a:rPr lang="en-CA" smtClean="0"/>
              <a:pPr/>
              <a:t>12/08/2012</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5D31B380-8153-44E7-BC6E-14EA5C3313F7}" type="slidenum">
              <a:rPr lang="en-CA" smtClean="0"/>
              <a:pPr/>
              <a:t>‹#›</a:t>
            </a:fld>
            <a:endParaRPr lang="en-C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FEFD1"/>
            </a:gs>
            <a:gs pos="64999">
              <a:srgbClr val="F0EBD5"/>
            </a:gs>
            <a:gs pos="100000">
              <a:srgbClr val="D1C39F"/>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CA"/>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99CB4D-3688-4F7F-9EC9-DDDC593B0650}" type="datetimeFigureOut">
              <a:rPr lang="en-CA" smtClean="0"/>
              <a:pPr/>
              <a:t>12/08/2012</a:t>
            </a:fld>
            <a:endParaRPr lang="en-CA"/>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31B380-8153-44E7-BC6E-14EA5C3313F7}" type="slidenum">
              <a:rPr lang="en-CA" smtClean="0"/>
              <a:pPr/>
              <a:t>‹#›</a:t>
            </a:fld>
            <a:endParaRPr lang="en-C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6.png"/><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3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hyperlink" Target="http://www.pwrc.usgs.gov/resshow/perry/bios/BusckAugust.htm"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38.png"/><Relationship Id="rId4" Type="http://schemas.openxmlformats.org/officeDocument/2006/relationships/image" Target="../media/image5.png"/></Relationships>
</file>

<file path=ppt/slides/_rels/slide3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http://farm3.static.flickr.com/2798/4456330648_5ee286a9f5_o.jpg"/>
          <p:cNvPicPr>
            <a:picLocks noChangeAspect="1" noChangeArrowheads="1"/>
          </p:cNvPicPr>
          <p:nvPr/>
        </p:nvPicPr>
        <p:blipFill>
          <a:blip r:embed="rId2" cstate="print"/>
          <a:srcRect/>
          <a:stretch>
            <a:fillRect/>
          </a:stretch>
        </p:blipFill>
        <p:spPr bwMode="auto">
          <a:xfrm>
            <a:off x="1547664" y="980728"/>
            <a:ext cx="6096000" cy="4572000"/>
          </a:xfrm>
          <a:prstGeom prst="rect">
            <a:avLst/>
          </a:prstGeom>
          <a:noFill/>
        </p:spPr>
      </p:pic>
      <p:sp>
        <p:nvSpPr>
          <p:cNvPr id="2" name="Title 1"/>
          <p:cNvSpPr>
            <a:spLocks noGrp="1"/>
          </p:cNvSpPr>
          <p:nvPr>
            <p:ph type="ctrTitle"/>
          </p:nvPr>
        </p:nvSpPr>
        <p:spPr>
          <a:xfrm>
            <a:off x="685800" y="-27384"/>
            <a:ext cx="7772400" cy="1470025"/>
          </a:xfrm>
        </p:spPr>
        <p:txBody>
          <a:bodyPr/>
          <a:lstStyle/>
          <a:p>
            <a:r>
              <a:rPr lang="en-CA" dirty="0" smtClean="0"/>
              <a:t>Historical Lepidopterists</a:t>
            </a:r>
            <a:endParaRPr lang="en-CA" dirty="0"/>
          </a:p>
        </p:txBody>
      </p:sp>
      <p:sp>
        <p:nvSpPr>
          <p:cNvPr id="3" name="Subtitle 2"/>
          <p:cNvSpPr>
            <a:spLocks noGrp="1"/>
          </p:cNvSpPr>
          <p:nvPr>
            <p:ph type="subTitle" idx="1"/>
          </p:nvPr>
        </p:nvSpPr>
        <p:spPr>
          <a:xfrm>
            <a:off x="1371600" y="5445224"/>
            <a:ext cx="6400800" cy="1752600"/>
          </a:xfrm>
        </p:spPr>
        <p:txBody>
          <a:bodyPr/>
          <a:lstStyle/>
          <a:p>
            <a:r>
              <a:rPr lang="en-CA" dirty="0" smtClean="0"/>
              <a:t>Jason J. Dombroskie</a:t>
            </a:r>
            <a:endParaRPr lang="en-CA" dirty="0"/>
          </a:p>
        </p:txBody>
      </p:sp>
      <p:pic>
        <p:nvPicPr>
          <p:cNvPr id="4" name="Picture 8" descr="http://cmsv6.cals.cornell.edu/cals/images/entomology-layout/cornell-entomology-logo.gif"/>
          <p:cNvPicPr>
            <a:picLocks noChangeAspect="1" noChangeArrowheads="1"/>
          </p:cNvPicPr>
          <p:nvPr/>
        </p:nvPicPr>
        <p:blipFill>
          <a:blip r:embed="rId3" cstate="print"/>
          <a:srcRect/>
          <a:stretch>
            <a:fillRect/>
          </a:stretch>
        </p:blipFill>
        <p:spPr bwMode="auto">
          <a:xfrm>
            <a:off x="2555776" y="5996136"/>
            <a:ext cx="3990975" cy="838201"/>
          </a:xfrm>
          <a:prstGeom prst="rect">
            <a:avLst/>
          </a:prstGeom>
          <a:noFill/>
        </p:spPr>
      </p:pic>
      <p:sp>
        <p:nvSpPr>
          <p:cNvPr id="6" name="TextBox 5"/>
          <p:cNvSpPr txBox="1"/>
          <p:nvPr/>
        </p:nvSpPr>
        <p:spPr>
          <a:xfrm rot="5400000">
            <a:off x="6121733" y="3734853"/>
            <a:ext cx="3318537" cy="246221"/>
          </a:xfrm>
          <a:prstGeom prst="rect">
            <a:avLst/>
          </a:prstGeom>
          <a:noFill/>
        </p:spPr>
        <p:txBody>
          <a:bodyPr wrap="none" rtlCol="0">
            <a:spAutoFit/>
          </a:bodyPr>
          <a:lstStyle/>
          <a:p>
            <a:r>
              <a:rPr lang="en-CA" sz="1000" dirty="0" smtClean="0"/>
              <a:t>Drury &amp; Westwood. 1887. Illustrations of exotic entomology</a:t>
            </a:r>
            <a:endParaRPr lang="en-CA" sz="10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3600" dirty="0" smtClean="0"/>
              <a:t>William Henry Edwards (1822-1909)</a:t>
            </a:r>
            <a:endParaRPr lang="en-CA" sz="3600" dirty="0"/>
          </a:p>
        </p:txBody>
      </p:sp>
      <p:sp>
        <p:nvSpPr>
          <p:cNvPr id="3" name="Content Placeholder 2"/>
          <p:cNvSpPr>
            <a:spLocks noGrp="1"/>
          </p:cNvSpPr>
          <p:nvPr>
            <p:ph idx="1"/>
          </p:nvPr>
        </p:nvSpPr>
        <p:spPr/>
        <p:txBody>
          <a:bodyPr>
            <a:normAutofit fontScale="92500"/>
          </a:bodyPr>
          <a:lstStyle/>
          <a:p>
            <a:r>
              <a:rPr lang="en-CA" dirty="0" smtClean="0"/>
              <a:t>“It is not worth while for him to send me any more insects so miserably put up, and of such common species.”</a:t>
            </a:r>
          </a:p>
          <a:p>
            <a:r>
              <a:rPr lang="en-CA" dirty="0" smtClean="0"/>
              <a:t>[immediately following several paragraphs about describing species] “I have a singing mouse in a cage, caught in a trap in my bed room...when he sings his throat moves like a bird...when he is able to get out of the cage and run about the room, he sings all the time.”</a:t>
            </a:r>
          </a:p>
        </p:txBody>
      </p:sp>
      <p:pic>
        <p:nvPicPr>
          <p:cNvPr id="5" name="Picture 3"/>
          <p:cNvPicPr>
            <a:picLocks noChangeAspect="1" noChangeArrowheads="1"/>
          </p:cNvPicPr>
          <p:nvPr/>
        </p:nvPicPr>
        <p:blipFill>
          <a:blip r:embed="rId2" cstate="print"/>
          <a:srcRect/>
          <a:stretch>
            <a:fillRect/>
          </a:stretch>
        </p:blipFill>
        <p:spPr bwMode="auto">
          <a:xfrm>
            <a:off x="8000992" y="0"/>
            <a:ext cx="1143008" cy="603508"/>
          </a:xfrm>
          <a:prstGeom prst="rect">
            <a:avLst/>
          </a:prstGeom>
          <a:noFill/>
          <a:ln w="9525">
            <a:noFill/>
            <a:miter lim="800000"/>
            <a:headEnd/>
            <a:tailEnd/>
          </a:ln>
          <a:effectLst/>
        </p:spPr>
      </p:pic>
      <p:sp>
        <p:nvSpPr>
          <p:cNvPr id="9" name="TextBox 8"/>
          <p:cNvSpPr txBox="1"/>
          <p:nvPr/>
        </p:nvSpPr>
        <p:spPr>
          <a:xfrm>
            <a:off x="0" y="6611779"/>
            <a:ext cx="3626314" cy="246221"/>
          </a:xfrm>
          <a:prstGeom prst="rect">
            <a:avLst/>
          </a:prstGeom>
          <a:noFill/>
        </p:spPr>
        <p:txBody>
          <a:bodyPr wrap="none" rtlCol="0">
            <a:spAutoFit/>
          </a:bodyPr>
          <a:lstStyle/>
          <a:p>
            <a:r>
              <a:rPr lang="en-CA" sz="1000" dirty="0" smtClean="0"/>
              <a:t>in a letter to S. F. Baird.  1960.  J. N. Y. Entomol. Soc.  (68) 157-175.</a:t>
            </a:r>
            <a:endParaRPr lang="en-CA" sz="1000" dirty="0"/>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Charles Henry Fernald (1838-1921)</a:t>
            </a:r>
            <a:endParaRPr lang="en-US" dirty="0"/>
          </a:p>
        </p:txBody>
      </p:sp>
      <p:sp>
        <p:nvSpPr>
          <p:cNvPr id="3" name="Content Placeholder 2"/>
          <p:cNvSpPr>
            <a:spLocks noGrp="1"/>
          </p:cNvSpPr>
          <p:nvPr>
            <p:ph idx="1"/>
          </p:nvPr>
        </p:nvSpPr>
        <p:spPr>
          <a:xfrm>
            <a:off x="457200" y="1600200"/>
            <a:ext cx="6203032" cy="4525963"/>
          </a:xfrm>
        </p:spPr>
        <p:txBody>
          <a:bodyPr>
            <a:normAutofit fontScale="92500"/>
          </a:bodyPr>
          <a:lstStyle/>
          <a:p>
            <a:r>
              <a:rPr lang="en-US" dirty="0" smtClean="0"/>
              <a:t>First college prof of economic entomology (U. Mass. Amherst)</a:t>
            </a:r>
          </a:p>
          <a:p>
            <a:r>
              <a:rPr lang="en-US" dirty="0" smtClean="0"/>
              <a:t>Best known for Gypsy Moth work, Crambidae + </a:t>
            </a:r>
            <a:r>
              <a:rPr lang="en-US" dirty="0" err="1" smtClean="0"/>
              <a:t>Pterophoridae</a:t>
            </a:r>
            <a:r>
              <a:rPr lang="en-US" dirty="0" smtClean="0"/>
              <a:t> revisions</a:t>
            </a:r>
          </a:p>
          <a:p>
            <a:r>
              <a:rPr lang="en-US" dirty="0" smtClean="0"/>
              <a:t>Wide diversity of publications grasses to tuberculosis</a:t>
            </a:r>
          </a:p>
          <a:p>
            <a:r>
              <a:rPr lang="en-US" dirty="0" smtClean="0"/>
              <a:t>Wife Maria studied </a:t>
            </a:r>
            <a:r>
              <a:rPr lang="en-US" dirty="0" err="1" smtClean="0"/>
              <a:t>Coccoidea</a:t>
            </a:r>
            <a:r>
              <a:rPr lang="en-US" dirty="0" smtClean="0"/>
              <a:t>, son Henry first chair Dept. Entomology</a:t>
            </a:r>
            <a:endParaRPr lang="en-US" dirty="0"/>
          </a:p>
        </p:txBody>
      </p:sp>
      <p:pic>
        <p:nvPicPr>
          <p:cNvPr id="3076" name="Picture 4" descr="http://upload.wikimedia.org/wikipedia/commons/e/e7/CharlesHenryFernaldportrait.pn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427644" y="2689593"/>
            <a:ext cx="2716356" cy="3933056"/>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extBox 4"/>
          <p:cNvSpPr txBox="1"/>
          <p:nvPr/>
        </p:nvSpPr>
        <p:spPr>
          <a:xfrm>
            <a:off x="5695620" y="6611779"/>
            <a:ext cx="3448380" cy="246221"/>
          </a:xfrm>
          <a:prstGeom prst="rect">
            <a:avLst/>
          </a:prstGeom>
          <a:noFill/>
        </p:spPr>
        <p:txBody>
          <a:bodyPr wrap="none" rtlCol="0">
            <a:spAutoFit/>
          </a:bodyPr>
          <a:lstStyle/>
          <a:p>
            <a:r>
              <a:rPr lang="en-US" sz="1000" dirty="0" smtClean="0"/>
              <a:t>Entomology </a:t>
            </a:r>
            <a:r>
              <a:rPr lang="en-US" sz="1000" dirty="0"/>
              <a:t>and Zoology at Massachusetts Agricultural College</a:t>
            </a:r>
          </a:p>
        </p:txBody>
      </p:sp>
      <p:pic>
        <p:nvPicPr>
          <p:cNvPr id="8" name="Picture 3"/>
          <p:cNvPicPr>
            <a:picLocks noChangeAspect="1" noChangeArrowheads="1"/>
          </p:cNvPicPr>
          <p:nvPr/>
        </p:nvPicPr>
        <p:blipFill>
          <a:blip r:embed="rId3" cstate="print"/>
          <a:srcRect/>
          <a:stretch>
            <a:fillRect/>
          </a:stretch>
        </p:blipFill>
        <p:spPr bwMode="auto">
          <a:xfrm>
            <a:off x="8000992" y="0"/>
            <a:ext cx="1143008" cy="603508"/>
          </a:xfrm>
          <a:prstGeom prst="rect">
            <a:avLst/>
          </a:prstGeom>
          <a:noFill/>
          <a:ln w="9525">
            <a:noFill/>
            <a:miter lim="800000"/>
            <a:headEnd/>
            <a:tailEnd/>
          </a:ln>
          <a:effectLst/>
        </p:spPr>
      </p:pic>
    </p:spTree>
    <p:extLst>
      <p:ext uri="{BB962C8B-B14F-4D97-AF65-F5344CB8AC3E}">
        <p14:creationId xmlns="" xmlns:p14="http://schemas.microsoft.com/office/powerpoint/2010/main" val="9840640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Charles Henry Fernald (1838-1921)</a:t>
            </a:r>
            <a:endParaRPr lang="en-US" dirty="0"/>
          </a:p>
        </p:txBody>
      </p:sp>
      <p:sp>
        <p:nvSpPr>
          <p:cNvPr id="3" name="Content Placeholder 2"/>
          <p:cNvSpPr>
            <a:spLocks noGrp="1"/>
          </p:cNvSpPr>
          <p:nvPr>
            <p:ph idx="1"/>
          </p:nvPr>
        </p:nvSpPr>
        <p:spPr/>
        <p:txBody>
          <a:bodyPr/>
          <a:lstStyle/>
          <a:p>
            <a:r>
              <a:rPr lang="en-US" dirty="0" smtClean="0"/>
              <a:t>Entered Maine Wesleyan Seminary to become a sea captain</a:t>
            </a:r>
          </a:p>
          <a:p>
            <a:r>
              <a:rPr lang="en-US" dirty="0"/>
              <a:t>“The Entomologist who broadens the horizon of his observations becomes better able to grasp and comprehend the great problems presented to him</a:t>
            </a:r>
            <a:r>
              <a:rPr lang="en-US" dirty="0" smtClean="0"/>
              <a:t>.” – Entomologist’s Monthly Magazine</a:t>
            </a:r>
            <a:endParaRPr lang="en-US" dirty="0"/>
          </a:p>
        </p:txBody>
      </p:sp>
      <p:pic>
        <p:nvPicPr>
          <p:cNvPr id="3074" name="Picture 2"/>
          <p:cNvPicPr>
            <a:picLocks noChangeAspect="1" noChangeArrowheads="1"/>
          </p:cNvPicPr>
          <p:nvPr/>
        </p:nvPicPr>
        <p:blipFill rotWithShape="1">
          <a:blip r:embed="rId2" cstate="print">
            <a:extLst>
              <a:ext uri="{28A0092B-C50C-407E-A947-70E740481C1C}">
                <a14:useLocalDpi xmlns="" xmlns:a14="http://schemas.microsoft.com/office/drawing/2010/main" val="0"/>
              </a:ext>
            </a:extLst>
          </a:blip>
          <a:srcRect l="6261" t="12984" r="9385" b="17001"/>
          <a:stretch/>
        </p:blipFill>
        <p:spPr bwMode="auto">
          <a:xfrm>
            <a:off x="7207624" y="5758952"/>
            <a:ext cx="1936376" cy="109369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3" cstate="print"/>
          <a:srcRect/>
          <a:stretch>
            <a:fillRect/>
          </a:stretch>
        </p:blipFill>
        <p:spPr bwMode="auto">
          <a:xfrm>
            <a:off x="8000992" y="0"/>
            <a:ext cx="1143008" cy="603508"/>
          </a:xfrm>
          <a:prstGeom prst="rect">
            <a:avLst/>
          </a:prstGeom>
          <a:noFill/>
          <a:ln w="9525">
            <a:noFill/>
            <a:miter lim="800000"/>
            <a:headEnd/>
            <a:tailEnd/>
          </a:ln>
          <a:effectLst/>
        </p:spPr>
      </p:pic>
    </p:spTree>
    <p:extLst>
      <p:ext uri="{BB962C8B-B14F-4D97-AF65-F5344CB8AC3E}">
        <p14:creationId xmlns="" xmlns:p14="http://schemas.microsoft.com/office/powerpoint/2010/main" val="31638660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l="11328" r="10156"/>
          <a:stretch>
            <a:fillRect/>
          </a:stretch>
        </p:blipFill>
        <p:spPr bwMode="auto">
          <a:xfrm>
            <a:off x="5548222" y="2348880"/>
            <a:ext cx="3595778" cy="4286280"/>
          </a:xfrm>
          <a:prstGeom prst="rect">
            <a:avLst/>
          </a:prstGeom>
          <a:noFill/>
          <a:ln w="9525">
            <a:noFill/>
            <a:miter lim="800000"/>
            <a:headEnd/>
            <a:tailEnd/>
          </a:ln>
          <a:effectLst/>
        </p:spPr>
      </p:pic>
      <p:sp>
        <p:nvSpPr>
          <p:cNvPr id="2" name="Title 1"/>
          <p:cNvSpPr>
            <a:spLocks noGrp="1"/>
          </p:cNvSpPr>
          <p:nvPr>
            <p:ph type="title"/>
          </p:nvPr>
        </p:nvSpPr>
        <p:spPr/>
        <p:txBody>
          <a:bodyPr>
            <a:normAutofit/>
          </a:bodyPr>
          <a:lstStyle/>
          <a:p>
            <a:r>
              <a:rPr lang="en-CA" sz="3600" dirty="0" smtClean="0"/>
              <a:t>Augustus Radcliffe Grote (1841-1903)</a:t>
            </a:r>
            <a:endParaRPr lang="en-CA" sz="3600" dirty="0"/>
          </a:p>
        </p:txBody>
      </p:sp>
      <p:sp>
        <p:nvSpPr>
          <p:cNvPr id="3" name="Content Placeholder 2"/>
          <p:cNvSpPr>
            <a:spLocks noGrp="1"/>
          </p:cNvSpPr>
          <p:nvPr>
            <p:ph idx="1"/>
          </p:nvPr>
        </p:nvSpPr>
        <p:spPr>
          <a:xfrm>
            <a:off x="457200" y="1600200"/>
            <a:ext cx="5114932" cy="4525963"/>
          </a:xfrm>
        </p:spPr>
        <p:txBody>
          <a:bodyPr>
            <a:normAutofit/>
          </a:bodyPr>
          <a:lstStyle/>
          <a:p>
            <a:r>
              <a:rPr lang="en-CA" dirty="0" smtClean="0"/>
              <a:t>worked extensively on North American </a:t>
            </a:r>
            <a:r>
              <a:rPr lang="en-CA" dirty="0" err="1" smtClean="0"/>
              <a:t>macroleps</a:t>
            </a:r>
            <a:r>
              <a:rPr lang="en-CA" dirty="0" smtClean="0"/>
              <a:t>, especially noctuids</a:t>
            </a:r>
          </a:p>
          <a:p>
            <a:r>
              <a:rPr lang="en-CA" dirty="0" smtClean="0"/>
              <a:t>spent his last 20 years in Germany where he died</a:t>
            </a:r>
          </a:p>
          <a:p>
            <a:r>
              <a:rPr lang="en-CA" dirty="0" smtClean="0"/>
              <a:t>Sold collection to BMNH, Buffalo Mus., USNM</a:t>
            </a:r>
          </a:p>
        </p:txBody>
      </p:sp>
      <p:pic>
        <p:nvPicPr>
          <p:cNvPr id="8" name="Picture 2"/>
          <p:cNvPicPr>
            <a:picLocks noChangeAspect="1" noChangeArrowheads="1"/>
          </p:cNvPicPr>
          <p:nvPr/>
        </p:nvPicPr>
        <p:blipFill>
          <a:blip r:embed="rId3" cstate="print"/>
          <a:srcRect/>
          <a:stretch>
            <a:fillRect/>
          </a:stretch>
        </p:blipFill>
        <p:spPr bwMode="auto">
          <a:xfrm>
            <a:off x="5715008" y="0"/>
            <a:ext cx="1190625" cy="600075"/>
          </a:xfrm>
          <a:prstGeom prst="rect">
            <a:avLst/>
          </a:prstGeom>
          <a:noFill/>
          <a:ln w="9525">
            <a:noFill/>
            <a:miter lim="800000"/>
            <a:headEnd/>
            <a:tailEnd/>
          </a:ln>
          <a:effectLst/>
        </p:spPr>
      </p:pic>
      <p:pic>
        <p:nvPicPr>
          <p:cNvPr id="9" name="Picture 3"/>
          <p:cNvPicPr>
            <a:picLocks noChangeAspect="1" noChangeArrowheads="1"/>
          </p:cNvPicPr>
          <p:nvPr/>
        </p:nvPicPr>
        <p:blipFill>
          <a:blip r:embed="rId4" cstate="print"/>
          <a:srcRect/>
          <a:stretch>
            <a:fillRect/>
          </a:stretch>
        </p:blipFill>
        <p:spPr bwMode="auto">
          <a:xfrm>
            <a:off x="6929454" y="0"/>
            <a:ext cx="1143008" cy="603508"/>
          </a:xfrm>
          <a:prstGeom prst="rect">
            <a:avLst/>
          </a:prstGeom>
          <a:noFill/>
          <a:ln w="9525">
            <a:noFill/>
            <a:miter lim="800000"/>
            <a:headEnd/>
            <a:tailEnd/>
          </a:ln>
          <a:effectLst/>
        </p:spPr>
      </p:pic>
      <p:pic>
        <p:nvPicPr>
          <p:cNvPr id="10" name="Picture 2"/>
          <p:cNvPicPr>
            <a:picLocks noChangeAspect="1" noChangeArrowheads="1"/>
          </p:cNvPicPr>
          <p:nvPr/>
        </p:nvPicPr>
        <p:blipFill>
          <a:blip r:embed="rId5" cstate="print"/>
          <a:srcRect/>
          <a:stretch>
            <a:fillRect/>
          </a:stretch>
        </p:blipFill>
        <p:spPr bwMode="auto">
          <a:xfrm>
            <a:off x="8143868" y="0"/>
            <a:ext cx="1000132" cy="600079"/>
          </a:xfrm>
          <a:prstGeom prst="rect">
            <a:avLst/>
          </a:prstGeom>
          <a:noFill/>
          <a:ln w="9525">
            <a:noFill/>
            <a:miter lim="800000"/>
            <a:headEnd/>
            <a:tailEnd/>
          </a:ln>
          <a:effectLst/>
        </p:spPr>
      </p:pic>
      <p:sp>
        <p:nvSpPr>
          <p:cNvPr id="5" name="Rectangle 4"/>
          <p:cNvSpPr/>
          <p:nvPr/>
        </p:nvSpPr>
        <p:spPr>
          <a:xfrm>
            <a:off x="5062521" y="6611779"/>
            <a:ext cx="4083802" cy="246221"/>
          </a:xfrm>
          <a:prstGeom prst="rect">
            <a:avLst/>
          </a:prstGeom>
        </p:spPr>
        <p:txBody>
          <a:bodyPr wrap="square">
            <a:spAutoFit/>
          </a:bodyPr>
          <a:lstStyle/>
          <a:p>
            <a:r>
              <a:rPr lang="en-US" sz="1000" dirty="0"/>
              <a:t>http://en.wikipedia.org/wiki/File:Augustus_Radcliffe_Grote_1841-1903.jpg</a:t>
            </a:r>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3600" dirty="0" err="1" smtClean="0"/>
              <a:t>Achille</a:t>
            </a:r>
            <a:r>
              <a:rPr lang="en-CA" sz="3600" dirty="0" smtClean="0"/>
              <a:t> Guenée (1809-1880)</a:t>
            </a:r>
            <a:endParaRPr lang="en-CA" sz="3600" dirty="0"/>
          </a:p>
        </p:txBody>
      </p:sp>
      <p:sp>
        <p:nvSpPr>
          <p:cNvPr id="3" name="Content Placeholder 2"/>
          <p:cNvSpPr>
            <a:spLocks noGrp="1"/>
          </p:cNvSpPr>
          <p:nvPr>
            <p:ph idx="1"/>
          </p:nvPr>
        </p:nvSpPr>
        <p:spPr>
          <a:xfrm>
            <a:off x="457200" y="1600200"/>
            <a:ext cx="8186766" cy="4525963"/>
          </a:xfrm>
        </p:spPr>
        <p:txBody>
          <a:bodyPr>
            <a:normAutofit/>
          </a:bodyPr>
          <a:lstStyle/>
          <a:p>
            <a:r>
              <a:rPr lang="en-CA" dirty="0" smtClean="0"/>
              <a:t>Described 105 spp. of AB </a:t>
            </a:r>
            <a:r>
              <a:rPr lang="en-CA" dirty="0" err="1" smtClean="0"/>
              <a:t>leps</a:t>
            </a:r>
            <a:endParaRPr lang="en-CA" dirty="0" smtClean="0"/>
          </a:p>
          <a:p>
            <a:r>
              <a:rPr lang="en-CA" dirty="0" smtClean="0"/>
              <a:t>from wealthy family</a:t>
            </a:r>
          </a:p>
          <a:p>
            <a:r>
              <a:rPr lang="en-CA" dirty="0" smtClean="0"/>
              <a:t>lawyer</a:t>
            </a:r>
          </a:p>
          <a:p>
            <a:r>
              <a:rPr lang="en-CA" dirty="0" smtClean="0"/>
              <a:t>his collection survived the Franco-Prussian War, despite </a:t>
            </a:r>
            <a:r>
              <a:rPr lang="en-CA" dirty="0" err="1" smtClean="0"/>
              <a:t>Châteaudun</a:t>
            </a:r>
            <a:r>
              <a:rPr lang="en-CA" dirty="0" smtClean="0"/>
              <a:t> being burned</a:t>
            </a:r>
          </a:p>
          <a:p>
            <a:r>
              <a:rPr lang="en-CA" dirty="0" smtClean="0"/>
              <a:t>wrote 6 </a:t>
            </a:r>
            <a:r>
              <a:rPr lang="en-CA" dirty="0" err="1" smtClean="0"/>
              <a:t>vol</a:t>
            </a:r>
            <a:r>
              <a:rPr lang="en-CA" dirty="0" smtClean="0"/>
              <a:t> “Species des nocturnes” about </a:t>
            </a:r>
            <a:r>
              <a:rPr lang="en-CA" dirty="0" err="1" smtClean="0"/>
              <a:t>noctuids</a:t>
            </a:r>
            <a:r>
              <a:rPr lang="en-CA" dirty="0" smtClean="0"/>
              <a:t> worldwide</a:t>
            </a:r>
          </a:p>
        </p:txBody>
      </p:sp>
      <p:pic>
        <p:nvPicPr>
          <p:cNvPr id="3074" name="Picture 2"/>
          <p:cNvPicPr>
            <a:picLocks noChangeAspect="1" noChangeArrowheads="1"/>
          </p:cNvPicPr>
          <p:nvPr/>
        </p:nvPicPr>
        <p:blipFill>
          <a:blip r:embed="rId2" cstate="print"/>
          <a:srcRect/>
          <a:stretch>
            <a:fillRect/>
          </a:stretch>
        </p:blipFill>
        <p:spPr bwMode="auto">
          <a:xfrm>
            <a:off x="8215307" y="0"/>
            <a:ext cx="928693" cy="616652"/>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dirty="0" smtClean="0"/>
              <a:t>Wilhelm Carl Paul Gottlieb </a:t>
            </a:r>
            <a:br>
              <a:rPr lang="en-CA" dirty="0" smtClean="0"/>
            </a:br>
            <a:r>
              <a:rPr lang="en-CA" dirty="0" smtClean="0"/>
              <a:t>Heinrich (1880-1955)</a:t>
            </a:r>
            <a:endParaRPr lang="en-CA" dirty="0"/>
          </a:p>
        </p:txBody>
      </p:sp>
      <p:sp>
        <p:nvSpPr>
          <p:cNvPr id="3" name="Content Placeholder 2"/>
          <p:cNvSpPr>
            <a:spLocks noGrp="1"/>
          </p:cNvSpPr>
          <p:nvPr>
            <p:ph idx="1"/>
          </p:nvPr>
        </p:nvSpPr>
        <p:spPr>
          <a:xfrm>
            <a:off x="457200" y="1600200"/>
            <a:ext cx="6635080" cy="4525963"/>
          </a:xfrm>
        </p:spPr>
        <p:txBody>
          <a:bodyPr/>
          <a:lstStyle/>
          <a:p>
            <a:r>
              <a:rPr lang="en-CA" dirty="0" smtClean="0"/>
              <a:t>Studied Greek &amp; drama, worked in business, then studied music</a:t>
            </a:r>
          </a:p>
          <a:p>
            <a:r>
              <a:rPr lang="en-CA" dirty="0" smtClean="0"/>
              <a:t>Worked for USDA</a:t>
            </a:r>
          </a:p>
          <a:p>
            <a:r>
              <a:rPr lang="en-CA" dirty="0" smtClean="0"/>
              <a:t>Nearctic Olethreutinae, Phycitinae, first to illustrate genitalia for Nearctic spp.</a:t>
            </a:r>
            <a:endParaRPr lang="en-CA" dirty="0"/>
          </a:p>
        </p:txBody>
      </p:sp>
      <p:pic>
        <p:nvPicPr>
          <p:cNvPr id="4" name="Picture 3"/>
          <p:cNvPicPr>
            <a:picLocks noChangeAspect="1" noChangeArrowheads="1"/>
          </p:cNvPicPr>
          <p:nvPr/>
        </p:nvPicPr>
        <p:blipFill>
          <a:blip r:embed="rId2" cstate="print"/>
          <a:srcRect/>
          <a:stretch>
            <a:fillRect/>
          </a:stretch>
        </p:blipFill>
        <p:spPr bwMode="auto">
          <a:xfrm>
            <a:off x="8000992" y="0"/>
            <a:ext cx="1143008" cy="603508"/>
          </a:xfrm>
          <a:prstGeom prst="rect">
            <a:avLst/>
          </a:prstGeom>
          <a:noFill/>
          <a:ln w="9525">
            <a:noFill/>
            <a:miter lim="800000"/>
            <a:headEnd/>
            <a:tailEnd/>
          </a:ln>
          <a:effectLst/>
        </p:spPr>
      </p:pic>
      <p:pic>
        <p:nvPicPr>
          <p:cNvPr id="9218" name="Picture 2"/>
          <p:cNvPicPr>
            <a:picLocks noChangeAspect="1" noChangeArrowheads="1"/>
          </p:cNvPicPr>
          <p:nvPr/>
        </p:nvPicPr>
        <p:blipFill rotWithShape="1">
          <a:blip r:embed="rId3" cstate="print">
            <a:lum bright="10000" contrast="10000"/>
            <a:extLst>
              <a:ext uri="{28A0092B-C50C-407E-A947-70E740481C1C}">
                <a14:useLocalDpi xmlns="" xmlns:a14="http://schemas.microsoft.com/office/drawing/2010/main" val="0"/>
              </a:ext>
            </a:extLst>
          </a:blip>
          <a:srcRect/>
          <a:stretch/>
        </p:blipFill>
        <p:spPr bwMode="auto">
          <a:xfrm>
            <a:off x="6744133" y="3599892"/>
            <a:ext cx="2399867" cy="30254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7713903" y="6621452"/>
            <a:ext cx="1394934" cy="246221"/>
          </a:xfrm>
          <a:prstGeom prst="rect">
            <a:avLst/>
          </a:prstGeom>
          <a:noFill/>
        </p:spPr>
        <p:txBody>
          <a:bodyPr wrap="none" rtlCol="0">
            <a:spAutoFit/>
          </a:bodyPr>
          <a:lstStyle/>
          <a:p>
            <a:r>
              <a:rPr lang="en-US" sz="1000" dirty="0" smtClean="0"/>
              <a:t>Smithsonian Institution</a:t>
            </a:r>
            <a:endParaRPr lang="en-US" sz="10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Jacob Hübner (1761-1826)</a:t>
            </a:r>
            <a:endParaRPr lang="en-CA" dirty="0"/>
          </a:p>
        </p:txBody>
      </p:sp>
      <p:sp>
        <p:nvSpPr>
          <p:cNvPr id="3" name="Content Placeholder 2"/>
          <p:cNvSpPr>
            <a:spLocks noGrp="1"/>
          </p:cNvSpPr>
          <p:nvPr>
            <p:ph idx="1"/>
          </p:nvPr>
        </p:nvSpPr>
        <p:spPr/>
        <p:txBody>
          <a:bodyPr/>
          <a:lstStyle/>
          <a:p>
            <a:r>
              <a:rPr lang="en-CA" dirty="0" smtClean="0"/>
              <a:t>Designer &amp; engraver, worked in Ukraine at cotton factory</a:t>
            </a:r>
          </a:p>
          <a:p>
            <a:r>
              <a:rPr lang="en-CA" dirty="0" err="1" smtClean="0"/>
              <a:t>Sammlung</a:t>
            </a:r>
            <a:r>
              <a:rPr lang="en-CA" dirty="0" smtClean="0"/>
              <a:t> </a:t>
            </a:r>
            <a:r>
              <a:rPr lang="en-CA" dirty="0" err="1"/>
              <a:t>Europäischer</a:t>
            </a:r>
            <a:r>
              <a:rPr lang="en-CA" dirty="0"/>
              <a:t> </a:t>
            </a:r>
            <a:r>
              <a:rPr lang="en-CA" dirty="0" err="1"/>
              <a:t>Schmetterlinge</a:t>
            </a:r>
            <a:r>
              <a:rPr lang="en-CA" dirty="0"/>
              <a:t> (1796–1805</a:t>
            </a:r>
            <a:r>
              <a:rPr lang="en-CA" dirty="0" smtClean="0"/>
              <a:t>)</a:t>
            </a:r>
          </a:p>
          <a:p>
            <a:endParaRPr lang="en-CA" dirty="0"/>
          </a:p>
        </p:txBody>
      </p:sp>
      <p:pic>
        <p:nvPicPr>
          <p:cNvPr id="4" name="Picture 2"/>
          <p:cNvPicPr>
            <a:picLocks noChangeAspect="1" noChangeArrowheads="1"/>
          </p:cNvPicPr>
          <p:nvPr/>
        </p:nvPicPr>
        <p:blipFill>
          <a:blip r:embed="rId2" cstate="print"/>
          <a:srcRect/>
          <a:stretch>
            <a:fillRect/>
          </a:stretch>
        </p:blipFill>
        <p:spPr bwMode="auto">
          <a:xfrm>
            <a:off x="8143868" y="0"/>
            <a:ext cx="1000132" cy="600079"/>
          </a:xfrm>
          <a:prstGeom prst="rect">
            <a:avLst/>
          </a:prstGeom>
          <a:noFill/>
          <a:ln w="9525">
            <a:noFill/>
            <a:miter lim="800000"/>
            <a:headEnd/>
            <a:tailEnd/>
          </a:ln>
          <a:effectLst/>
        </p:spPr>
      </p:pic>
      <p:pic>
        <p:nvPicPr>
          <p:cNvPr id="10242" name="Picture 2" descr="File:PortraitHuebner .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732240" y="3931174"/>
            <a:ext cx="2411760" cy="2695232"/>
          </a:xfrm>
          <a:prstGeom prst="rect">
            <a:avLst/>
          </a:prstGeom>
          <a:noFill/>
          <a:extLst>
            <a:ext uri="{909E8E84-426E-40DD-AFC4-6F175D3DCCD1}">
              <a14:hiddenFill xmlns="" xmlns:a14="http://schemas.microsoft.com/office/drawing/2010/main">
                <a:solidFill>
                  <a:srgbClr val="FFFFFF"/>
                </a:solidFill>
              </a14:hiddenFill>
            </a:ext>
          </a:extLst>
        </p:spPr>
      </p:pic>
      <p:sp>
        <p:nvSpPr>
          <p:cNvPr id="5" name="Rectangle 4"/>
          <p:cNvSpPr/>
          <p:nvPr/>
        </p:nvSpPr>
        <p:spPr>
          <a:xfrm>
            <a:off x="6137920" y="6615826"/>
            <a:ext cx="3006080" cy="246221"/>
          </a:xfrm>
          <a:prstGeom prst="rect">
            <a:avLst/>
          </a:prstGeom>
        </p:spPr>
        <p:txBody>
          <a:bodyPr wrap="square">
            <a:spAutoFit/>
          </a:bodyPr>
          <a:lstStyle/>
          <a:p>
            <a:r>
              <a:rPr lang="en-US" sz="1000" dirty="0"/>
              <a:t>http://en.wikipedia.org/wiki/File:PortraitHuebner_.jpg</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Jacob Hübner (1761-1826)</a:t>
            </a:r>
            <a:endParaRPr lang="en-CA" dirty="0"/>
          </a:p>
        </p:txBody>
      </p:sp>
      <p:pic>
        <p:nvPicPr>
          <p:cNvPr id="4" name="Picture 2"/>
          <p:cNvPicPr>
            <a:picLocks noChangeAspect="1" noChangeArrowheads="1"/>
          </p:cNvPicPr>
          <p:nvPr/>
        </p:nvPicPr>
        <p:blipFill>
          <a:blip r:embed="rId2" cstate="print"/>
          <a:srcRect/>
          <a:stretch>
            <a:fillRect/>
          </a:stretch>
        </p:blipFill>
        <p:spPr bwMode="auto">
          <a:xfrm>
            <a:off x="8143868" y="0"/>
            <a:ext cx="1000132" cy="600079"/>
          </a:xfrm>
          <a:prstGeom prst="rect">
            <a:avLst/>
          </a:prstGeom>
          <a:noFill/>
          <a:ln w="9525">
            <a:noFill/>
            <a:miter lim="800000"/>
            <a:headEnd/>
            <a:tailEnd/>
          </a:ln>
          <a:effectLst/>
        </p:spPr>
      </p:pic>
      <p:pic>
        <p:nvPicPr>
          <p:cNvPr id="12290" name="Picture 2" descr="http://upload.wikimedia.org/wikipedia/commons/c/c3/Jacob_huebner_s15.jpg"/>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5796137" y="1206702"/>
            <a:ext cx="3347864" cy="5632662"/>
          </a:xfrm>
          <a:prstGeom prst="rect">
            <a:avLst/>
          </a:prstGeom>
          <a:noFill/>
          <a:extLst>
            <a:ext uri="{909E8E84-426E-40DD-AFC4-6F175D3DCCD1}">
              <a14:hiddenFill xmlns="" xmlns:a14="http://schemas.microsoft.com/office/drawing/2010/main">
                <a:solidFill>
                  <a:srgbClr val="FFFFFF"/>
                </a:solidFill>
              </a14:hiddenFill>
            </a:ext>
          </a:extLst>
        </p:spPr>
      </p:pic>
      <p:pic>
        <p:nvPicPr>
          <p:cNvPr id="12292" name="Picture 4" descr="http://exhibits.mannlib.cornell.edu/franclemont/images/10.jpg"/>
          <p:cNvPicPr>
            <a:picLocks noChangeAspect="1" noChangeArrowheads="1"/>
          </p:cNvPicPr>
          <p:nvPr/>
        </p:nvPicPr>
        <p:blipFill rotWithShape="1">
          <a:blip r:embed="rId4" cstate="print">
            <a:extLst>
              <a:ext uri="{28A0092B-C50C-407E-A947-70E740481C1C}">
                <a14:useLocalDpi xmlns="" xmlns:a14="http://schemas.microsoft.com/office/drawing/2010/main" val="0"/>
              </a:ext>
            </a:extLst>
          </a:blip>
          <a:srcRect/>
          <a:stretch/>
        </p:blipFill>
        <p:spPr bwMode="auto">
          <a:xfrm>
            <a:off x="-617" y="1206703"/>
            <a:ext cx="4196210" cy="5655200"/>
          </a:xfrm>
          <a:prstGeom prst="rect">
            <a:avLst/>
          </a:prstGeom>
          <a:noFill/>
          <a:extLst>
            <a:ext uri="{909E8E84-426E-40DD-AFC4-6F175D3DCCD1}">
              <a14:hiddenFill xmlns="" xmlns:a14="http://schemas.microsoft.com/office/drawing/2010/main">
                <a:solidFill>
                  <a:srgbClr val="FFFFFF"/>
                </a:solidFill>
              </a14:hiddenFill>
            </a:ext>
          </a:extLst>
        </p:spPr>
      </p:pic>
      <p:sp>
        <p:nvSpPr>
          <p:cNvPr id="7" name="TextBox 6"/>
          <p:cNvSpPr txBox="1"/>
          <p:nvPr/>
        </p:nvSpPr>
        <p:spPr>
          <a:xfrm>
            <a:off x="-617" y="6616099"/>
            <a:ext cx="1418978" cy="246221"/>
          </a:xfrm>
          <a:prstGeom prst="rect">
            <a:avLst/>
          </a:prstGeom>
          <a:noFill/>
        </p:spPr>
        <p:txBody>
          <a:bodyPr wrap="none" rtlCol="0">
            <a:spAutoFit/>
          </a:bodyPr>
          <a:lstStyle/>
          <a:p>
            <a:r>
              <a:rPr lang="en-US" sz="1000" dirty="0" smtClean="0"/>
              <a:t>Cornell U. Mann Library</a:t>
            </a:r>
            <a:endParaRPr lang="en-US" sz="1000" dirty="0"/>
          </a:p>
        </p:txBody>
      </p:sp>
      <p:sp>
        <p:nvSpPr>
          <p:cNvPr id="8" name="Rectangle 7"/>
          <p:cNvSpPr/>
          <p:nvPr/>
        </p:nvSpPr>
        <p:spPr>
          <a:xfrm>
            <a:off x="5572133" y="6469866"/>
            <a:ext cx="3571867" cy="400110"/>
          </a:xfrm>
          <a:prstGeom prst="rect">
            <a:avLst/>
          </a:prstGeom>
        </p:spPr>
        <p:txBody>
          <a:bodyPr wrap="square">
            <a:spAutoFit/>
          </a:bodyPr>
          <a:lstStyle/>
          <a:p>
            <a:r>
              <a:rPr lang="de-DE" sz="1000" dirty="0"/>
              <a:t>Kolorierter Stich von de:Jacob Hübner, 1761-1826, aus: Das kleine Schmetterlingsbuch, Insel Verlag Leipzig, Seite 15</a:t>
            </a:r>
            <a:endParaRPr lang="en-US" sz="1000" dirty="0"/>
          </a:p>
        </p:txBody>
      </p:sp>
    </p:spTree>
    <p:extLst>
      <p:ext uri="{BB962C8B-B14F-4D97-AF65-F5344CB8AC3E}">
        <p14:creationId xmlns="" xmlns:p14="http://schemas.microsoft.com/office/powerpoint/2010/main" val="42115048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cstate="print"/>
          <a:srcRect/>
          <a:stretch>
            <a:fillRect/>
          </a:stretch>
        </p:blipFill>
        <p:spPr bwMode="auto">
          <a:xfrm>
            <a:off x="8000992" y="0"/>
            <a:ext cx="1143008" cy="603508"/>
          </a:xfrm>
          <a:prstGeom prst="rect">
            <a:avLst/>
          </a:prstGeom>
          <a:noFill/>
          <a:ln w="9525">
            <a:noFill/>
            <a:miter lim="800000"/>
            <a:headEnd/>
            <a:tailEnd/>
          </a:ln>
          <a:effectLst/>
        </p:spPr>
      </p:pic>
      <p:sp>
        <p:nvSpPr>
          <p:cNvPr id="2" name="Title 1"/>
          <p:cNvSpPr>
            <a:spLocks noGrp="1"/>
          </p:cNvSpPr>
          <p:nvPr>
            <p:ph type="title"/>
          </p:nvPr>
        </p:nvSpPr>
        <p:spPr/>
        <p:txBody>
          <a:bodyPr>
            <a:normAutofit fontScale="90000"/>
          </a:bodyPr>
          <a:lstStyle/>
          <a:p>
            <a:r>
              <a:rPr lang="en-CA" dirty="0" smtClean="0"/>
              <a:t>Rev. Dr. George Duryea Hulst </a:t>
            </a:r>
            <a:br>
              <a:rPr lang="en-CA" dirty="0" smtClean="0"/>
            </a:br>
            <a:r>
              <a:rPr lang="en-CA" dirty="0" smtClean="0"/>
              <a:t>(1846-1900)</a:t>
            </a:r>
            <a:endParaRPr lang="en-CA" dirty="0"/>
          </a:p>
        </p:txBody>
      </p:sp>
      <p:sp>
        <p:nvSpPr>
          <p:cNvPr id="3" name="Content Placeholder 2"/>
          <p:cNvSpPr>
            <a:spLocks noGrp="1"/>
          </p:cNvSpPr>
          <p:nvPr>
            <p:ph idx="1"/>
          </p:nvPr>
        </p:nvSpPr>
        <p:spPr>
          <a:xfrm>
            <a:off x="457200" y="1600200"/>
            <a:ext cx="4762872" cy="4525963"/>
          </a:xfrm>
        </p:spPr>
        <p:txBody>
          <a:bodyPr>
            <a:normAutofit/>
          </a:bodyPr>
          <a:lstStyle/>
          <a:p>
            <a:r>
              <a:rPr lang="en-CA" dirty="0" smtClean="0"/>
              <a:t>Studied classics &amp; theology at Rutgers</a:t>
            </a:r>
          </a:p>
          <a:p>
            <a:r>
              <a:rPr lang="en-CA" dirty="0" smtClean="0"/>
              <a:t>Minister plus botanist/entomologist</a:t>
            </a:r>
          </a:p>
          <a:p>
            <a:r>
              <a:rPr lang="en-CA" dirty="0" smtClean="0"/>
              <a:t>Missionary in </a:t>
            </a:r>
            <a:r>
              <a:rPr lang="it-IT" dirty="0" smtClean="0"/>
              <a:t>Arabia, Hong Kong, China, India, Japan</a:t>
            </a:r>
          </a:p>
        </p:txBody>
      </p:sp>
      <p:sp>
        <p:nvSpPr>
          <p:cNvPr id="6" name="Rectangle 5"/>
          <p:cNvSpPr/>
          <p:nvPr/>
        </p:nvSpPr>
        <p:spPr>
          <a:xfrm>
            <a:off x="395536" y="6611779"/>
            <a:ext cx="5148064" cy="246221"/>
          </a:xfrm>
          <a:prstGeom prst="rect">
            <a:avLst/>
          </a:prstGeom>
        </p:spPr>
        <p:txBody>
          <a:bodyPr wrap="square">
            <a:spAutoFit/>
          </a:bodyPr>
          <a:lstStyle/>
          <a:p>
            <a:r>
              <a:rPr lang="en-CA" sz="1000" dirty="0" smtClean="0"/>
              <a:t>http://upload.wikimedia.org/wikipedia/commons/b/bc/George_Duryea_Hulst_1846-1900.jpg</a:t>
            </a:r>
            <a:endParaRPr lang="en-CA" sz="1000" dirty="0"/>
          </a:p>
        </p:txBody>
      </p:sp>
      <p:pic>
        <p:nvPicPr>
          <p:cNvPr id="1028" name="Picture 4" descr="File:George Duryea Hulst 1846-1900.jpg"/>
          <p:cNvPicPr>
            <a:picLocks noChangeAspect="1" noChangeArrowheads="1"/>
          </p:cNvPicPr>
          <p:nvPr/>
        </p:nvPicPr>
        <p:blipFill>
          <a:blip r:embed="rId3" cstate="print"/>
          <a:srcRect/>
          <a:stretch>
            <a:fillRect/>
          </a:stretch>
        </p:blipFill>
        <p:spPr bwMode="auto">
          <a:xfrm>
            <a:off x="5436096" y="1445000"/>
            <a:ext cx="3707904" cy="5412999"/>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cstate="print"/>
          <a:srcRect/>
          <a:stretch>
            <a:fillRect/>
          </a:stretch>
        </p:blipFill>
        <p:spPr bwMode="auto">
          <a:xfrm>
            <a:off x="8000992" y="0"/>
            <a:ext cx="1143008" cy="603508"/>
          </a:xfrm>
          <a:prstGeom prst="rect">
            <a:avLst/>
          </a:prstGeom>
          <a:noFill/>
          <a:ln w="9525">
            <a:noFill/>
            <a:miter lim="800000"/>
            <a:headEnd/>
            <a:tailEnd/>
          </a:ln>
          <a:effectLst/>
        </p:spPr>
      </p:pic>
      <p:sp>
        <p:nvSpPr>
          <p:cNvPr id="2" name="Title 1"/>
          <p:cNvSpPr>
            <a:spLocks noGrp="1"/>
          </p:cNvSpPr>
          <p:nvPr>
            <p:ph type="title"/>
          </p:nvPr>
        </p:nvSpPr>
        <p:spPr/>
        <p:txBody>
          <a:bodyPr>
            <a:normAutofit fontScale="90000"/>
          </a:bodyPr>
          <a:lstStyle/>
          <a:p>
            <a:r>
              <a:rPr lang="en-CA" dirty="0" smtClean="0"/>
              <a:t>Rev. Dr. George Duryea Hulst </a:t>
            </a:r>
            <a:br>
              <a:rPr lang="en-CA" dirty="0" smtClean="0"/>
            </a:br>
            <a:r>
              <a:rPr lang="en-CA" dirty="0" smtClean="0"/>
              <a:t>(1846-1900)</a:t>
            </a:r>
            <a:endParaRPr lang="en-CA" dirty="0"/>
          </a:p>
        </p:txBody>
      </p:sp>
      <p:sp>
        <p:nvSpPr>
          <p:cNvPr id="3" name="Content Placeholder 2"/>
          <p:cNvSpPr>
            <a:spLocks noGrp="1"/>
          </p:cNvSpPr>
          <p:nvPr>
            <p:ph idx="1"/>
          </p:nvPr>
        </p:nvSpPr>
        <p:spPr/>
        <p:txBody>
          <a:bodyPr>
            <a:normAutofit/>
          </a:bodyPr>
          <a:lstStyle/>
          <a:p>
            <a:r>
              <a:rPr lang="it-IT" dirty="0" smtClean="0"/>
              <a:t>macro &amp; microlepidoptera, </a:t>
            </a:r>
            <a:r>
              <a:rPr lang="it-IT" i="1" dirty="0" smtClean="0"/>
              <a:t>Catocala</a:t>
            </a:r>
            <a:r>
              <a:rPr lang="it-IT" dirty="0" smtClean="0"/>
              <a:t>, Geometridae</a:t>
            </a:r>
            <a:endParaRPr lang="it-IT" i="1" dirty="0" smtClean="0"/>
          </a:p>
          <a:p>
            <a:r>
              <a:rPr lang="en-CA" dirty="0" smtClean="0"/>
              <a:t>“He had never had what might be termed a sick day, and by his lifelong habits of temperance had retained to a remarkable degree his boyish activity and sprightliness.”</a:t>
            </a:r>
            <a:endParaRPr lang="en-CA"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Jean Baptiste </a:t>
            </a:r>
            <a:r>
              <a:rPr lang="en-US" dirty="0" err="1" smtClean="0"/>
              <a:t>Boisduval</a:t>
            </a:r>
            <a:r>
              <a:rPr lang="en-US" dirty="0" smtClean="0"/>
              <a:t> (1799-1879)</a:t>
            </a:r>
            <a:endParaRPr lang="en-US" dirty="0"/>
          </a:p>
        </p:txBody>
      </p:sp>
      <p:sp>
        <p:nvSpPr>
          <p:cNvPr id="3" name="Content Placeholder 2"/>
          <p:cNvSpPr>
            <a:spLocks noGrp="1"/>
          </p:cNvSpPr>
          <p:nvPr>
            <p:ph idx="1"/>
          </p:nvPr>
        </p:nvSpPr>
        <p:spPr>
          <a:xfrm>
            <a:off x="457200" y="1600200"/>
            <a:ext cx="6373906" cy="4525963"/>
          </a:xfrm>
        </p:spPr>
        <p:txBody>
          <a:bodyPr>
            <a:normAutofit lnSpcReduction="10000"/>
          </a:bodyPr>
          <a:lstStyle/>
          <a:p>
            <a:r>
              <a:rPr lang="en-US" dirty="0"/>
              <a:t>Co-founder </a:t>
            </a:r>
            <a:r>
              <a:rPr lang="en-US" dirty="0" err="1"/>
              <a:t>Société</a:t>
            </a:r>
            <a:r>
              <a:rPr lang="en-US" dirty="0"/>
              <a:t> </a:t>
            </a:r>
            <a:r>
              <a:rPr lang="en-US" dirty="0" err="1"/>
              <a:t>Entomologique</a:t>
            </a:r>
            <a:r>
              <a:rPr lang="en-US" dirty="0"/>
              <a:t> de </a:t>
            </a:r>
            <a:r>
              <a:rPr lang="en-US" dirty="0" smtClean="0"/>
              <a:t>France</a:t>
            </a:r>
          </a:p>
          <a:p>
            <a:r>
              <a:rPr lang="en-US" dirty="0" smtClean="0"/>
              <a:t>Mostly butterflies, other moths, beetles</a:t>
            </a:r>
          </a:p>
          <a:p>
            <a:r>
              <a:rPr lang="fr-FR" dirty="0"/>
              <a:t>Histoire général et iconographie des </a:t>
            </a:r>
            <a:r>
              <a:rPr lang="fr-FR" dirty="0" err="1"/>
              <a:t>lepidoptérès</a:t>
            </a:r>
            <a:r>
              <a:rPr lang="fr-FR" dirty="0"/>
              <a:t> et des chenilles de l’</a:t>
            </a:r>
            <a:r>
              <a:rPr lang="fr-FR" dirty="0" err="1"/>
              <a:t>Amerique</a:t>
            </a:r>
            <a:r>
              <a:rPr lang="fr-FR" dirty="0"/>
              <a:t> </a:t>
            </a:r>
            <a:r>
              <a:rPr lang="fr-FR" dirty="0" smtClean="0"/>
              <a:t>septentrionale (1837)</a:t>
            </a:r>
          </a:p>
          <a:p>
            <a:r>
              <a:rPr lang="fr-FR" dirty="0" err="1" smtClean="0"/>
              <a:t>Sphingids</a:t>
            </a:r>
            <a:r>
              <a:rPr lang="fr-FR" dirty="0" smtClean="0"/>
              <a:t> in Carnegie</a:t>
            </a:r>
            <a:endParaRPr lang="en-US" dirty="0"/>
          </a:p>
        </p:txBody>
      </p:sp>
      <p:pic>
        <p:nvPicPr>
          <p:cNvPr id="4" name="Picture 2"/>
          <p:cNvPicPr>
            <a:picLocks noChangeAspect="1" noChangeArrowheads="1"/>
          </p:cNvPicPr>
          <p:nvPr/>
        </p:nvPicPr>
        <p:blipFill>
          <a:blip r:embed="rId2" cstate="print"/>
          <a:srcRect/>
          <a:stretch>
            <a:fillRect/>
          </a:stretch>
        </p:blipFill>
        <p:spPr bwMode="auto">
          <a:xfrm>
            <a:off x="8215307" y="0"/>
            <a:ext cx="928693" cy="616652"/>
          </a:xfrm>
          <a:prstGeom prst="rect">
            <a:avLst/>
          </a:prstGeom>
          <a:noFill/>
          <a:ln w="9525">
            <a:noFill/>
            <a:miter lim="800000"/>
            <a:headEnd/>
            <a:tailEnd/>
          </a:ln>
          <a:effectLst/>
        </p:spPr>
      </p:pic>
      <p:pic>
        <p:nvPicPr>
          <p:cNvPr id="2050" name="Picture 2" descr="http://upload.wikimedia.org/wikipedia/commons/b/bf/Dechauffour_de_Boisduval_1799-1879.jpg"/>
          <p:cNvPicPr>
            <a:picLocks noChangeAspect="1" noChangeArrowheads="1"/>
          </p:cNvPicPr>
          <p:nvPr/>
        </p:nvPicPr>
        <p:blipFill rotWithShape="1">
          <a:blip r:embed="rId3" cstate="print">
            <a:lum bright="10000" contrast="10000"/>
            <a:extLst>
              <a:ext uri="{28A0092B-C50C-407E-A947-70E740481C1C}">
                <a14:useLocalDpi xmlns="" xmlns:a14="http://schemas.microsoft.com/office/drawing/2010/main" val="0"/>
              </a:ext>
            </a:extLst>
          </a:blip>
          <a:srcRect/>
          <a:stretch/>
        </p:blipFill>
        <p:spPr bwMode="auto">
          <a:xfrm>
            <a:off x="6831106" y="1573144"/>
            <a:ext cx="2312894" cy="5301207"/>
          </a:xfrm>
          <a:prstGeom prst="rect">
            <a:avLst/>
          </a:prstGeom>
          <a:noFill/>
          <a:extLst>
            <a:ext uri="{909E8E84-426E-40DD-AFC4-6F175D3DCCD1}">
              <a14:hiddenFill xmlns="" xmlns:a14="http://schemas.microsoft.com/office/drawing/2010/main">
                <a:solidFill>
                  <a:srgbClr val="FFFFFF"/>
                </a:solidFill>
              </a14:hiddenFill>
            </a:ext>
          </a:extLst>
        </p:spPr>
      </p:pic>
      <p:sp>
        <p:nvSpPr>
          <p:cNvPr id="5" name="Rectangle 4"/>
          <p:cNvSpPr/>
          <p:nvPr/>
        </p:nvSpPr>
        <p:spPr>
          <a:xfrm rot="5400000">
            <a:off x="6934036" y="4661302"/>
            <a:ext cx="4150986" cy="246221"/>
          </a:xfrm>
          <a:prstGeom prst="rect">
            <a:avLst/>
          </a:prstGeom>
        </p:spPr>
        <p:txBody>
          <a:bodyPr wrap="square">
            <a:spAutoFit/>
          </a:bodyPr>
          <a:lstStyle/>
          <a:p>
            <a:r>
              <a:rPr lang="en-US" sz="1000" dirty="0">
                <a:solidFill>
                  <a:schemeClr val="bg1"/>
                </a:solidFill>
              </a:rPr>
              <a:t>http://en.wikipedia.org/wiki/File:Dechauffour_de_Boisduval_1799-1879.jpg</a:t>
            </a:r>
          </a:p>
        </p:txBody>
      </p:sp>
    </p:spTree>
    <p:extLst>
      <p:ext uri="{BB962C8B-B14F-4D97-AF65-F5344CB8AC3E}">
        <p14:creationId xmlns="" xmlns:p14="http://schemas.microsoft.com/office/powerpoint/2010/main" val="29962724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dirty="0" smtClean="0"/>
              <a:t>William Dunning </a:t>
            </a:r>
            <a:r>
              <a:rPr lang="en-CA" dirty="0" err="1" smtClean="0"/>
              <a:t>Kearfott</a:t>
            </a:r>
            <a:r>
              <a:rPr lang="en-CA" dirty="0" smtClean="0"/>
              <a:t> (1864-1917)</a:t>
            </a:r>
            <a:endParaRPr lang="en-CA" dirty="0"/>
          </a:p>
        </p:txBody>
      </p:sp>
      <p:sp>
        <p:nvSpPr>
          <p:cNvPr id="3" name="Content Placeholder 2"/>
          <p:cNvSpPr>
            <a:spLocks noGrp="1"/>
          </p:cNvSpPr>
          <p:nvPr>
            <p:ph idx="1"/>
          </p:nvPr>
        </p:nvSpPr>
        <p:spPr/>
        <p:txBody>
          <a:bodyPr/>
          <a:lstStyle/>
          <a:p>
            <a:r>
              <a:rPr lang="en-CA" dirty="0" smtClean="0"/>
              <a:t>Was especially interested in Tortricidae</a:t>
            </a:r>
          </a:p>
          <a:p>
            <a:r>
              <a:rPr lang="en-CA" dirty="0" smtClean="0"/>
              <a:t>A mechanical engineer and well-known expert in his field</a:t>
            </a:r>
          </a:p>
          <a:p>
            <a:r>
              <a:rPr lang="en-CA" dirty="0" smtClean="0"/>
              <a:t>Had to give up work on </a:t>
            </a:r>
            <a:r>
              <a:rPr lang="en-CA" dirty="0" err="1" smtClean="0"/>
              <a:t>microleps</a:t>
            </a:r>
            <a:r>
              <a:rPr lang="en-CA" dirty="0" smtClean="0"/>
              <a:t> due to failing eyesight</a:t>
            </a:r>
          </a:p>
        </p:txBody>
      </p:sp>
      <p:pic>
        <p:nvPicPr>
          <p:cNvPr id="5" name="Picture 3"/>
          <p:cNvPicPr>
            <a:picLocks noChangeAspect="1" noChangeArrowheads="1"/>
          </p:cNvPicPr>
          <p:nvPr/>
        </p:nvPicPr>
        <p:blipFill>
          <a:blip r:embed="rId2" cstate="print"/>
          <a:srcRect/>
          <a:stretch>
            <a:fillRect/>
          </a:stretch>
        </p:blipFill>
        <p:spPr bwMode="auto">
          <a:xfrm>
            <a:off x="8000992" y="0"/>
            <a:ext cx="1143008" cy="603508"/>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dirty="0" smtClean="0"/>
              <a:t>William Dunning </a:t>
            </a:r>
            <a:r>
              <a:rPr lang="en-CA" dirty="0" err="1" smtClean="0"/>
              <a:t>Kearfott</a:t>
            </a:r>
            <a:r>
              <a:rPr lang="en-CA" dirty="0" smtClean="0"/>
              <a:t> (1864-1917)</a:t>
            </a:r>
            <a:endParaRPr lang="en-CA" dirty="0"/>
          </a:p>
        </p:txBody>
      </p:sp>
      <p:sp>
        <p:nvSpPr>
          <p:cNvPr id="3" name="Content Placeholder 2"/>
          <p:cNvSpPr>
            <a:spLocks noGrp="1"/>
          </p:cNvSpPr>
          <p:nvPr>
            <p:ph idx="1"/>
          </p:nvPr>
        </p:nvSpPr>
        <p:spPr/>
        <p:txBody>
          <a:bodyPr>
            <a:normAutofit/>
          </a:bodyPr>
          <a:lstStyle/>
          <a:p>
            <a:r>
              <a:rPr lang="en-CA" dirty="0" smtClean="0"/>
              <a:t>Developed many nonsense names</a:t>
            </a:r>
          </a:p>
          <a:p>
            <a:pPr lvl="1"/>
            <a:r>
              <a:rPr lang="en-CA" i="1" dirty="0" smtClean="0"/>
              <a:t>E. </a:t>
            </a:r>
            <a:r>
              <a:rPr lang="en-CA" i="1" dirty="0" err="1" smtClean="0"/>
              <a:t>bobana</a:t>
            </a:r>
            <a:r>
              <a:rPr lang="en-CA" i="1" dirty="0" smtClean="0"/>
              <a:t> E. </a:t>
            </a:r>
            <a:r>
              <a:rPr lang="en-CA" i="1" dirty="0" err="1" smtClean="0"/>
              <a:t>cocana</a:t>
            </a:r>
            <a:r>
              <a:rPr lang="en-CA" i="1" dirty="0" smtClean="0"/>
              <a:t> E. </a:t>
            </a:r>
            <a:r>
              <a:rPr lang="en-CA" i="1" dirty="0" err="1" smtClean="0"/>
              <a:t>dodana</a:t>
            </a:r>
            <a:r>
              <a:rPr lang="en-CA" i="1" dirty="0" smtClean="0"/>
              <a:t> E. </a:t>
            </a:r>
            <a:r>
              <a:rPr lang="en-CA" i="1" dirty="0" err="1" smtClean="0"/>
              <a:t>fofana</a:t>
            </a:r>
            <a:r>
              <a:rPr lang="en-CA" i="1" dirty="0" smtClean="0"/>
              <a:t>...</a:t>
            </a:r>
          </a:p>
          <a:p>
            <a:pPr lvl="1"/>
            <a:r>
              <a:rPr lang="en-CA" i="1" dirty="0" smtClean="0"/>
              <a:t>P. </a:t>
            </a:r>
            <a:r>
              <a:rPr lang="en-CA" i="1" dirty="0" err="1" smtClean="0"/>
              <a:t>baracana</a:t>
            </a:r>
            <a:r>
              <a:rPr lang="en-CA" i="1" dirty="0" smtClean="0"/>
              <a:t> P. </a:t>
            </a:r>
            <a:r>
              <a:rPr lang="en-CA" i="1" dirty="0" err="1" smtClean="0"/>
              <a:t>caracana</a:t>
            </a:r>
            <a:r>
              <a:rPr lang="en-CA" i="1" dirty="0" smtClean="0"/>
              <a:t> P. </a:t>
            </a:r>
            <a:r>
              <a:rPr lang="en-CA" i="1" dirty="0" err="1" smtClean="0"/>
              <a:t>daracana</a:t>
            </a:r>
            <a:r>
              <a:rPr lang="en-CA" i="1" dirty="0" smtClean="0"/>
              <a:t> P. </a:t>
            </a:r>
            <a:r>
              <a:rPr lang="en-CA" i="1" dirty="0" err="1" smtClean="0"/>
              <a:t>faracana</a:t>
            </a:r>
            <a:r>
              <a:rPr lang="en-CA" i="1" dirty="0" smtClean="0"/>
              <a:t>...</a:t>
            </a:r>
          </a:p>
          <a:p>
            <a:pPr lvl="1"/>
            <a:r>
              <a:rPr lang="en-CA" i="1" dirty="0" smtClean="0"/>
              <a:t>E. bandana E. </a:t>
            </a:r>
            <a:r>
              <a:rPr lang="en-CA" i="1" dirty="0" err="1" smtClean="0"/>
              <a:t>candana</a:t>
            </a:r>
            <a:r>
              <a:rPr lang="en-CA" i="1" dirty="0" smtClean="0"/>
              <a:t> E. </a:t>
            </a:r>
            <a:r>
              <a:rPr lang="en-CA" i="1" dirty="0" err="1" smtClean="0"/>
              <a:t>dandana</a:t>
            </a:r>
            <a:r>
              <a:rPr lang="en-CA" i="1" dirty="0" smtClean="0"/>
              <a:t> E. </a:t>
            </a:r>
            <a:r>
              <a:rPr lang="en-CA" i="1" dirty="0" err="1" smtClean="0"/>
              <a:t>fandana</a:t>
            </a:r>
            <a:r>
              <a:rPr lang="en-CA" i="1" dirty="0" smtClean="0"/>
              <a:t>...</a:t>
            </a:r>
          </a:p>
          <a:p>
            <a:pPr lvl="1"/>
            <a:r>
              <a:rPr lang="en-CA" i="1" dirty="0" smtClean="0"/>
              <a:t>E. </a:t>
            </a:r>
            <a:r>
              <a:rPr lang="en-CA" i="1" dirty="0" err="1" smtClean="0"/>
              <a:t>bomonana</a:t>
            </a:r>
            <a:r>
              <a:rPr lang="en-CA" i="1" dirty="0" smtClean="0"/>
              <a:t> E. </a:t>
            </a:r>
            <a:r>
              <a:rPr lang="en-CA" i="1" dirty="0" err="1" smtClean="0"/>
              <a:t>comonana</a:t>
            </a:r>
            <a:r>
              <a:rPr lang="en-CA" i="1" dirty="0" smtClean="0"/>
              <a:t> E. </a:t>
            </a:r>
            <a:r>
              <a:rPr lang="en-CA" i="1" dirty="0" err="1" smtClean="0"/>
              <a:t>domonana</a:t>
            </a:r>
            <a:r>
              <a:rPr lang="en-CA" i="1" dirty="0" smtClean="0"/>
              <a:t>... </a:t>
            </a:r>
          </a:p>
          <a:p>
            <a:r>
              <a:rPr lang="en-CA" dirty="0" smtClean="0"/>
              <a:t>Edward Meyrick was incensed by these names “based on barbarous and unmeaning gibberish”</a:t>
            </a:r>
            <a:endParaRPr lang="en-CA" dirty="0"/>
          </a:p>
        </p:txBody>
      </p:sp>
      <p:pic>
        <p:nvPicPr>
          <p:cNvPr id="5" name="Picture 3"/>
          <p:cNvPicPr>
            <a:picLocks noChangeAspect="1" noChangeArrowheads="1"/>
          </p:cNvPicPr>
          <p:nvPr/>
        </p:nvPicPr>
        <p:blipFill>
          <a:blip r:embed="rId2" cstate="print"/>
          <a:srcRect/>
          <a:stretch>
            <a:fillRect/>
          </a:stretch>
        </p:blipFill>
        <p:spPr bwMode="auto">
          <a:xfrm>
            <a:off x="8000992" y="0"/>
            <a:ext cx="1143008" cy="603508"/>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sz="3600" dirty="0" smtClean="0"/>
              <a:t>Dr. James </a:t>
            </a:r>
            <a:r>
              <a:rPr lang="en-CA" sz="3600" dirty="0" err="1" smtClean="0"/>
              <a:t>Halliday</a:t>
            </a:r>
            <a:r>
              <a:rPr lang="en-CA" sz="3600" dirty="0" smtClean="0"/>
              <a:t> </a:t>
            </a:r>
            <a:r>
              <a:rPr lang="en-CA" sz="3600" dirty="0" err="1" smtClean="0"/>
              <a:t>McDunnough</a:t>
            </a:r>
            <a:r>
              <a:rPr lang="en-CA" sz="3600" dirty="0" smtClean="0"/>
              <a:t> (1877-1962)</a:t>
            </a:r>
            <a:endParaRPr lang="en-CA" sz="3600" dirty="0"/>
          </a:p>
        </p:txBody>
      </p:sp>
      <p:sp>
        <p:nvSpPr>
          <p:cNvPr id="3" name="Content Placeholder 2"/>
          <p:cNvSpPr>
            <a:spLocks noGrp="1"/>
          </p:cNvSpPr>
          <p:nvPr>
            <p:ph idx="1"/>
          </p:nvPr>
        </p:nvSpPr>
        <p:spPr>
          <a:xfrm>
            <a:off x="457200" y="1600200"/>
            <a:ext cx="6186502" cy="4525963"/>
          </a:xfrm>
        </p:spPr>
        <p:txBody>
          <a:bodyPr>
            <a:normAutofit lnSpcReduction="10000"/>
          </a:bodyPr>
          <a:lstStyle/>
          <a:p>
            <a:r>
              <a:rPr lang="en-CA" dirty="0" smtClean="0"/>
              <a:t>expert on </a:t>
            </a:r>
            <a:r>
              <a:rPr lang="en-CA" dirty="0" err="1" smtClean="0"/>
              <a:t>leps</a:t>
            </a:r>
            <a:r>
              <a:rPr lang="en-CA" dirty="0" smtClean="0"/>
              <a:t> and mayflies</a:t>
            </a:r>
          </a:p>
          <a:p>
            <a:r>
              <a:rPr lang="en-CA" dirty="0" smtClean="0"/>
              <a:t>trained to learn violin in Germany</a:t>
            </a:r>
          </a:p>
          <a:p>
            <a:r>
              <a:rPr lang="en-CA" dirty="0" smtClean="0"/>
              <a:t>played in Glasgow Orchestra</a:t>
            </a:r>
          </a:p>
          <a:p>
            <a:r>
              <a:rPr lang="en-CA" dirty="0" smtClean="0"/>
              <a:t>studied zoology in Germany</a:t>
            </a:r>
          </a:p>
          <a:p>
            <a:r>
              <a:rPr lang="en-CA" dirty="0" smtClean="0"/>
              <a:t>worked at Woods Hole Inst.</a:t>
            </a:r>
          </a:p>
          <a:p>
            <a:r>
              <a:rPr lang="en-CA" dirty="0" smtClean="0"/>
              <a:t>curator of Barnes collection</a:t>
            </a:r>
          </a:p>
          <a:p>
            <a:r>
              <a:rPr lang="en-CA" dirty="0" smtClean="0"/>
              <a:t>well known as a musician in </a:t>
            </a:r>
            <a:r>
              <a:rPr lang="en-CA" dirty="0" err="1" smtClean="0"/>
              <a:t>Decateur</a:t>
            </a:r>
            <a:r>
              <a:rPr lang="en-CA" dirty="0" smtClean="0"/>
              <a:t>, IL</a:t>
            </a:r>
          </a:p>
        </p:txBody>
      </p:sp>
      <p:pic>
        <p:nvPicPr>
          <p:cNvPr id="6" name="Picture 3"/>
          <p:cNvPicPr>
            <a:picLocks noChangeAspect="1" noChangeArrowheads="1"/>
          </p:cNvPicPr>
          <p:nvPr/>
        </p:nvPicPr>
        <p:blipFill>
          <a:blip r:embed="rId2" cstate="print"/>
          <a:srcRect/>
          <a:stretch>
            <a:fillRect/>
          </a:stretch>
        </p:blipFill>
        <p:spPr bwMode="auto">
          <a:xfrm>
            <a:off x="5786446" y="0"/>
            <a:ext cx="1190625" cy="600075"/>
          </a:xfrm>
          <a:prstGeom prst="rect">
            <a:avLst/>
          </a:prstGeom>
          <a:noFill/>
          <a:ln w="9525">
            <a:noFill/>
            <a:miter lim="800000"/>
            <a:headEnd/>
            <a:tailEnd/>
          </a:ln>
          <a:effectLst/>
        </p:spPr>
      </p:pic>
      <p:pic>
        <p:nvPicPr>
          <p:cNvPr id="4098" name="Picture 2"/>
          <p:cNvPicPr>
            <a:picLocks noChangeAspect="1" noChangeArrowheads="1"/>
          </p:cNvPicPr>
          <p:nvPr/>
        </p:nvPicPr>
        <p:blipFill>
          <a:blip r:embed="rId3" cstate="print"/>
          <a:srcRect/>
          <a:stretch>
            <a:fillRect/>
          </a:stretch>
        </p:blipFill>
        <p:spPr bwMode="auto">
          <a:xfrm>
            <a:off x="6572232" y="1643050"/>
            <a:ext cx="2571768" cy="4286280"/>
          </a:xfrm>
          <a:prstGeom prst="rect">
            <a:avLst/>
          </a:prstGeom>
          <a:noFill/>
          <a:ln w="9525">
            <a:noFill/>
            <a:miter lim="800000"/>
            <a:headEnd/>
            <a:tailEnd/>
          </a:ln>
          <a:effectLst/>
        </p:spPr>
      </p:pic>
      <p:pic>
        <p:nvPicPr>
          <p:cNvPr id="10" name="Picture 2"/>
          <p:cNvPicPr>
            <a:picLocks noChangeAspect="1" noChangeArrowheads="1"/>
          </p:cNvPicPr>
          <p:nvPr/>
        </p:nvPicPr>
        <p:blipFill>
          <a:blip r:embed="rId4" cstate="print"/>
          <a:srcRect/>
          <a:stretch>
            <a:fillRect/>
          </a:stretch>
        </p:blipFill>
        <p:spPr bwMode="auto">
          <a:xfrm>
            <a:off x="7000892" y="0"/>
            <a:ext cx="1000132" cy="600079"/>
          </a:xfrm>
          <a:prstGeom prst="rect">
            <a:avLst/>
          </a:prstGeom>
          <a:noFill/>
          <a:ln w="9525">
            <a:noFill/>
            <a:miter lim="800000"/>
            <a:headEnd/>
            <a:tailEnd/>
          </a:ln>
          <a:effectLst/>
        </p:spPr>
      </p:pic>
      <p:pic>
        <p:nvPicPr>
          <p:cNvPr id="11" name="Picture 3"/>
          <p:cNvPicPr>
            <a:picLocks noChangeAspect="1" noChangeArrowheads="1"/>
          </p:cNvPicPr>
          <p:nvPr/>
        </p:nvPicPr>
        <p:blipFill>
          <a:blip r:embed="rId5" cstate="print"/>
          <a:srcRect/>
          <a:stretch>
            <a:fillRect/>
          </a:stretch>
        </p:blipFill>
        <p:spPr bwMode="auto">
          <a:xfrm>
            <a:off x="8000992" y="0"/>
            <a:ext cx="1143008" cy="603508"/>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sz="3600" dirty="0" smtClean="0"/>
              <a:t>Dr. James </a:t>
            </a:r>
            <a:r>
              <a:rPr lang="en-CA" sz="3600" dirty="0" err="1" smtClean="0"/>
              <a:t>Halliday</a:t>
            </a:r>
            <a:r>
              <a:rPr lang="en-CA" sz="3600" dirty="0" smtClean="0"/>
              <a:t> </a:t>
            </a:r>
            <a:r>
              <a:rPr lang="en-CA" sz="3600" dirty="0" err="1" smtClean="0"/>
              <a:t>McDunnough</a:t>
            </a:r>
            <a:r>
              <a:rPr lang="en-CA" sz="3600" dirty="0" smtClean="0"/>
              <a:t> (1877-1962)</a:t>
            </a:r>
            <a:endParaRPr lang="en-CA" sz="3600" dirty="0"/>
          </a:p>
        </p:txBody>
      </p:sp>
      <p:sp>
        <p:nvSpPr>
          <p:cNvPr id="3" name="Content Placeholder 2"/>
          <p:cNvSpPr>
            <a:spLocks noGrp="1"/>
          </p:cNvSpPr>
          <p:nvPr>
            <p:ph idx="1"/>
          </p:nvPr>
        </p:nvSpPr>
        <p:spPr>
          <a:xfrm>
            <a:off x="457200" y="1600200"/>
            <a:ext cx="5757874" cy="4525963"/>
          </a:xfrm>
        </p:spPr>
        <p:txBody>
          <a:bodyPr>
            <a:normAutofit/>
          </a:bodyPr>
          <a:lstStyle/>
          <a:p>
            <a:r>
              <a:rPr lang="en-CA" dirty="0" smtClean="0"/>
              <a:t>1919 hired to organize the future CNC, worked for 28 years</a:t>
            </a:r>
          </a:p>
          <a:p>
            <a:r>
              <a:rPr lang="en-CA" dirty="0" smtClean="0"/>
              <a:t>collected across Canada</a:t>
            </a:r>
          </a:p>
          <a:p>
            <a:r>
              <a:rPr lang="en-CA" dirty="0" smtClean="0"/>
              <a:t>published 313 papers</a:t>
            </a:r>
          </a:p>
          <a:p>
            <a:r>
              <a:rPr lang="en-CA" dirty="0" smtClean="0"/>
              <a:t>1946 worked at AMNH</a:t>
            </a:r>
          </a:p>
          <a:p>
            <a:r>
              <a:rPr lang="en-CA" dirty="0" smtClean="0"/>
              <a:t>moved to Halifax in 1950</a:t>
            </a:r>
          </a:p>
        </p:txBody>
      </p:sp>
      <p:pic>
        <p:nvPicPr>
          <p:cNvPr id="6" name="Picture 3"/>
          <p:cNvPicPr>
            <a:picLocks noChangeAspect="1" noChangeArrowheads="1"/>
          </p:cNvPicPr>
          <p:nvPr/>
        </p:nvPicPr>
        <p:blipFill>
          <a:blip r:embed="rId2" cstate="print"/>
          <a:srcRect/>
          <a:stretch>
            <a:fillRect/>
          </a:stretch>
        </p:blipFill>
        <p:spPr bwMode="auto">
          <a:xfrm>
            <a:off x="5786446" y="0"/>
            <a:ext cx="1190625" cy="600075"/>
          </a:xfrm>
          <a:prstGeom prst="rect">
            <a:avLst/>
          </a:prstGeom>
          <a:noFill/>
          <a:ln w="9525">
            <a:noFill/>
            <a:miter lim="800000"/>
            <a:headEnd/>
            <a:tailEnd/>
          </a:ln>
          <a:effectLst/>
        </p:spPr>
      </p:pic>
      <p:pic>
        <p:nvPicPr>
          <p:cNvPr id="10" name="Picture 2"/>
          <p:cNvPicPr>
            <a:picLocks noChangeAspect="1" noChangeArrowheads="1"/>
          </p:cNvPicPr>
          <p:nvPr/>
        </p:nvPicPr>
        <p:blipFill>
          <a:blip r:embed="rId3" cstate="print"/>
          <a:srcRect/>
          <a:stretch>
            <a:fillRect/>
          </a:stretch>
        </p:blipFill>
        <p:spPr bwMode="auto">
          <a:xfrm>
            <a:off x="7000892" y="0"/>
            <a:ext cx="1000132" cy="600079"/>
          </a:xfrm>
          <a:prstGeom prst="rect">
            <a:avLst/>
          </a:prstGeom>
          <a:noFill/>
          <a:ln w="9525">
            <a:noFill/>
            <a:miter lim="800000"/>
            <a:headEnd/>
            <a:tailEnd/>
          </a:ln>
          <a:effectLst/>
        </p:spPr>
      </p:pic>
      <p:pic>
        <p:nvPicPr>
          <p:cNvPr id="11" name="Picture 3"/>
          <p:cNvPicPr>
            <a:picLocks noChangeAspect="1" noChangeArrowheads="1"/>
          </p:cNvPicPr>
          <p:nvPr/>
        </p:nvPicPr>
        <p:blipFill>
          <a:blip r:embed="rId4" cstate="print"/>
          <a:srcRect/>
          <a:stretch>
            <a:fillRect/>
          </a:stretch>
        </p:blipFill>
        <p:spPr bwMode="auto">
          <a:xfrm>
            <a:off x="8000992" y="0"/>
            <a:ext cx="1143008" cy="603508"/>
          </a:xfrm>
          <a:prstGeom prst="rect">
            <a:avLst/>
          </a:prstGeom>
          <a:noFill/>
          <a:ln w="9525">
            <a:noFill/>
            <a:miter lim="800000"/>
            <a:headEnd/>
            <a:tailEnd/>
          </a:ln>
          <a:effectLst/>
        </p:spPr>
      </p:pic>
      <p:pic>
        <p:nvPicPr>
          <p:cNvPr id="5122" name="Picture 2"/>
          <p:cNvPicPr>
            <a:picLocks noChangeAspect="1" noChangeArrowheads="1"/>
          </p:cNvPicPr>
          <p:nvPr/>
        </p:nvPicPr>
        <p:blipFill>
          <a:blip r:embed="rId5" cstate="print">
            <a:lum bright="10000" contrast="10000"/>
          </a:blip>
          <a:srcRect/>
          <a:stretch>
            <a:fillRect/>
          </a:stretch>
        </p:blipFill>
        <p:spPr bwMode="auto">
          <a:xfrm>
            <a:off x="5920360" y="1988840"/>
            <a:ext cx="3223640" cy="4071966"/>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sz="3600" dirty="0" smtClean="0"/>
              <a:t>Dr. James </a:t>
            </a:r>
            <a:r>
              <a:rPr lang="en-CA" sz="3600" dirty="0" err="1" smtClean="0"/>
              <a:t>Halliday</a:t>
            </a:r>
            <a:r>
              <a:rPr lang="en-CA" sz="3600" dirty="0" smtClean="0"/>
              <a:t> </a:t>
            </a:r>
            <a:r>
              <a:rPr lang="en-CA" sz="3600" dirty="0" err="1" smtClean="0"/>
              <a:t>McDunnough</a:t>
            </a:r>
            <a:r>
              <a:rPr lang="en-CA" sz="3600" dirty="0" smtClean="0"/>
              <a:t> (1877-1962)</a:t>
            </a:r>
            <a:endParaRPr lang="en-CA" sz="3600" dirty="0"/>
          </a:p>
        </p:txBody>
      </p:sp>
      <p:sp>
        <p:nvSpPr>
          <p:cNvPr id="3" name="Content Placeholder 2"/>
          <p:cNvSpPr>
            <a:spLocks noGrp="1"/>
          </p:cNvSpPr>
          <p:nvPr>
            <p:ph idx="1"/>
          </p:nvPr>
        </p:nvSpPr>
        <p:spPr>
          <a:xfrm>
            <a:off x="457200" y="1600200"/>
            <a:ext cx="8258204" cy="4525963"/>
          </a:xfrm>
        </p:spPr>
        <p:txBody>
          <a:bodyPr>
            <a:normAutofit fontScale="92500" lnSpcReduction="20000"/>
          </a:bodyPr>
          <a:lstStyle/>
          <a:p>
            <a:r>
              <a:rPr lang="en-CA" dirty="0" smtClean="0"/>
              <a:t>“he showed little patience with new ideas and tended at times to be critical of anything he did not understand.  He shunned meetings and social gatherings and perhaps for this reason had few scientific friends apart from immediate associates.”</a:t>
            </a:r>
          </a:p>
          <a:p>
            <a:r>
              <a:rPr lang="en-CA" dirty="0" smtClean="0"/>
              <a:t>“[he was] a meticulous person of superior manners, humour and generosity, combined with a manner of unusual frankness which, on occasions, probably led to misunderstandings of his personality”</a:t>
            </a:r>
          </a:p>
        </p:txBody>
      </p:sp>
      <p:pic>
        <p:nvPicPr>
          <p:cNvPr id="6" name="Picture 3"/>
          <p:cNvPicPr>
            <a:picLocks noChangeAspect="1" noChangeArrowheads="1"/>
          </p:cNvPicPr>
          <p:nvPr/>
        </p:nvPicPr>
        <p:blipFill>
          <a:blip r:embed="rId2" cstate="print"/>
          <a:srcRect/>
          <a:stretch>
            <a:fillRect/>
          </a:stretch>
        </p:blipFill>
        <p:spPr bwMode="auto">
          <a:xfrm>
            <a:off x="5786446" y="0"/>
            <a:ext cx="1190625" cy="600075"/>
          </a:xfrm>
          <a:prstGeom prst="rect">
            <a:avLst/>
          </a:prstGeom>
          <a:noFill/>
          <a:ln w="9525">
            <a:noFill/>
            <a:miter lim="800000"/>
            <a:headEnd/>
            <a:tailEnd/>
          </a:ln>
          <a:effectLst/>
        </p:spPr>
      </p:pic>
      <p:pic>
        <p:nvPicPr>
          <p:cNvPr id="10" name="Picture 2"/>
          <p:cNvPicPr>
            <a:picLocks noChangeAspect="1" noChangeArrowheads="1"/>
          </p:cNvPicPr>
          <p:nvPr/>
        </p:nvPicPr>
        <p:blipFill>
          <a:blip r:embed="rId3" cstate="print"/>
          <a:srcRect/>
          <a:stretch>
            <a:fillRect/>
          </a:stretch>
        </p:blipFill>
        <p:spPr bwMode="auto">
          <a:xfrm>
            <a:off x="7000892" y="0"/>
            <a:ext cx="1000132" cy="600079"/>
          </a:xfrm>
          <a:prstGeom prst="rect">
            <a:avLst/>
          </a:prstGeom>
          <a:noFill/>
          <a:ln w="9525">
            <a:noFill/>
            <a:miter lim="800000"/>
            <a:headEnd/>
            <a:tailEnd/>
          </a:ln>
          <a:effectLst/>
        </p:spPr>
      </p:pic>
      <p:pic>
        <p:nvPicPr>
          <p:cNvPr id="11" name="Picture 3"/>
          <p:cNvPicPr>
            <a:picLocks noChangeAspect="1" noChangeArrowheads="1"/>
          </p:cNvPicPr>
          <p:nvPr/>
        </p:nvPicPr>
        <p:blipFill>
          <a:blip r:embed="rId4" cstate="print"/>
          <a:srcRect/>
          <a:stretch>
            <a:fillRect/>
          </a:stretch>
        </p:blipFill>
        <p:spPr bwMode="auto">
          <a:xfrm>
            <a:off x="8000992" y="0"/>
            <a:ext cx="1143008" cy="603508"/>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sz="3600" dirty="0" smtClean="0"/>
              <a:t>Dr. James </a:t>
            </a:r>
            <a:r>
              <a:rPr lang="en-CA" sz="3600" dirty="0" err="1" smtClean="0"/>
              <a:t>Halliday</a:t>
            </a:r>
            <a:r>
              <a:rPr lang="en-CA" sz="3600" dirty="0" smtClean="0"/>
              <a:t> </a:t>
            </a:r>
            <a:r>
              <a:rPr lang="en-CA" sz="3600" dirty="0" err="1" smtClean="0"/>
              <a:t>McDunnough</a:t>
            </a:r>
            <a:r>
              <a:rPr lang="en-CA" sz="3600" dirty="0" smtClean="0"/>
              <a:t> (1877-1962)</a:t>
            </a:r>
            <a:endParaRPr lang="en-CA" sz="3600" dirty="0"/>
          </a:p>
        </p:txBody>
      </p:sp>
      <p:sp>
        <p:nvSpPr>
          <p:cNvPr id="3" name="Content Placeholder 2"/>
          <p:cNvSpPr>
            <a:spLocks noGrp="1"/>
          </p:cNvSpPr>
          <p:nvPr>
            <p:ph idx="1"/>
          </p:nvPr>
        </p:nvSpPr>
        <p:spPr>
          <a:xfrm>
            <a:off x="457200" y="1600200"/>
            <a:ext cx="8258204" cy="4525963"/>
          </a:xfrm>
        </p:spPr>
        <p:txBody>
          <a:bodyPr>
            <a:normAutofit/>
          </a:bodyPr>
          <a:lstStyle/>
          <a:p>
            <a:r>
              <a:rPr lang="en-CA" dirty="0" smtClean="0"/>
              <a:t>“most puzzling to me was his total disinterest in all other aspects of natural history...he did not even know the names of even the most familiar birds.”</a:t>
            </a:r>
          </a:p>
          <a:p>
            <a:r>
              <a:rPr lang="en-CA" dirty="0" smtClean="0"/>
              <a:t>“His favourite comment on genetics was the recitation of a limerick, unquotable in this context, illustrating </a:t>
            </a:r>
            <a:r>
              <a:rPr lang="en-CA" dirty="0" err="1" smtClean="0"/>
              <a:t>Mendelian</a:t>
            </a:r>
            <a:r>
              <a:rPr lang="en-CA" dirty="0" smtClean="0"/>
              <a:t> heredity.”</a:t>
            </a:r>
          </a:p>
        </p:txBody>
      </p:sp>
      <p:pic>
        <p:nvPicPr>
          <p:cNvPr id="6" name="Picture 3"/>
          <p:cNvPicPr>
            <a:picLocks noChangeAspect="1" noChangeArrowheads="1"/>
          </p:cNvPicPr>
          <p:nvPr/>
        </p:nvPicPr>
        <p:blipFill>
          <a:blip r:embed="rId2" cstate="print"/>
          <a:srcRect/>
          <a:stretch>
            <a:fillRect/>
          </a:stretch>
        </p:blipFill>
        <p:spPr bwMode="auto">
          <a:xfrm>
            <a:off x="5786446" y="0"/>
            <a:ext cx="1190625" cy="600075"/>
          </a:xfrm>
          <a:prstGeom prst="rect">
            <a:avLst/>
          </a:prstGeom>
          <a:noFill/>
          <a:ln w="9525">
            <a:noFill/>
            <a:miter lim="800000"/>
            <a:headEnd/>
            <a:tailEnd/>
          </a:ln>
          <a:effectLst/>
        </p:spPr>
      </p:pic>
      <p:pic>
        <p:nvPicPr>
          <p:cNvPr id="10" name="Picture 2"/>
          <p:cNvPicPr>
            <a:picLocks noChangeAspect="1" noChangeArrowheads="1"/>
          </p:cNvPicPr>
          <p:nvPr/>
        </p:nvPicPr>
        <p:blipFill>
          <a:blip r:embed="rId3" cstate="print"/>
          <a:srcRect/>
          <a:stretch>
            <a:fillRect/>
          </a:stretch>
        </p:blipFill>
        <p:spPr bwMode="auto">
          <a:xfrm>
            <a:off x="7000892" y="0"/>
            <a:ext cx="1000132" cy="600079"/>
          </a:xfrm>
          <a:prstGeom prst="rect">
            <a:avLst/>
          </a:prstGeom>
          <a:noFill/>
          <a:ln w="9525">
            <a:noFill/>
            <a:miter lim="800000"/>
            <a:headEnd/>
            <a:tailEnd/>
          </a:ln>
          <a:effectLst/>
        </p:spPr>
      </p:pic>
      <p:pic>
        <p:nvPicPr>
          <p:cNvPr id="11" name="Picture 3"/>
          <p:cNvPicPr>
            <a:picLocks noChangeAspect="1" noChangeArrowheads="1"/>
          </p:cNvPicPr>
          <p:nvPr/>
        </p:nvPicPr>
        <p:blipFill>
          <a:blip r:embed="rId4" cstate="print"/>
          <a:srcRect/>
          <a:stretch>
            <a:fillRect/>
          </a:stretch>
        </p:blipFill>
        <p:spPr bwMode="auto">
          <a:xfrm>
            <a:off x="8000992" y="0"/>
            <a:ext cx="1143008" cy="603508"/>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dirty="0" smtClean="0"/>
              <a:t>Alpheus Spring Packard (1839-1905)</a:t>
            </a:r>
            <a:endParaRPr lang="en-CA" dirty="0"/>
          </a:p>
        </p:txBody>
      </p:sp>
      <p:sp>
        <p:nvSpPr>
          <p:cNvPr id="3" name="Content Placeholder 2"/>
          <p:cNvSpPr>
            <a:spLocks noGrp="1"/>
          </p:cNvSpPr>
          <p:nvPr>
            <p:ph idx="1"/>
          </p:nvPr>
        </p:nvSpPr>
        <p:spPr>
          <a:xfrm>
            <a:off x="457200" y="1600200"/>
            <a:ext cx="5770984" cy="4525963"/>
          </a:xfrm>
        </p:spPr>
        <p:txBody>
          <a:bodyPr/>
          <a:lstStyle/>
          <a:p>
            <a:r>
              <a:rPr lang="en-CA" dirty="0" smtClean="0"/>
              <a:t>MD from Maine Med School</a:t>
            </a:r>
          </a:p>
          <a:p>
            <a:r>
              <a:rPr lang="en-CA" dirty="0" err="1" smtClean="0"/>
              <a:t>prof</a:t>
            </a:r>
            <a:r>
              <a:rPr lang="en-CA" dirty="0" smtClean="0"/>
              <a:t>. of zoology and geology at Brown U.</a:t>
            </a:r>
          </a:p>
          <a:p>
            <a:r>
              <a:rPr lang="en-CA" dirty="0" smtClean="0"/>
              <a:t>strong proponent of Neo-Lamarckian evolution</a:t>
            </a:r>
          </a:p>
          <a:p>
            <a:r>
              <a:rPr lang="en-CA" dirty="0" smtClean="0"/>
              <a:t>3 part Monograph of the </a:t>
            </a:r>
            <a:r>
              <a:rPr lang="en-CA" dirty="0" err="1" smtClean="0"/>
              <a:t>Bombycine</a:t>
            </a:r>
            <a:r>
              <a:rPr lang="en-CA" dirty="0" smtClean="0"/>
              <a:t> Moths of North America</a:t>
            </a:r>
            <a:endParaRPr lang="en-CA" dirty="0"/>
          </a:p>
        </p:txBody>
      </p:sp>
      <p:pic>
        <p:nvPicPr>
          <p:cNvPr id="4" name="Picture 3"/>
          <p:cNvPicPr>
            <a:picLocks noChangeAspect="1" noChangeArrowheads="1"/>
          </p:cNvPicPr>
          <p:nvPr/>
        </p:nvPicPr>
        <p:blipFill>
          <a:blip r:embed="rId2" cstate="print"/>
          <a:srcRect/>
          <a:stretch>
            <a:fillRect/>
          </a:stretch>
        </p:blipFill>
        <p:spPr bwMode="auto">
          <a:xfrm>
            <a:off x="8000992" y="0"/>
            <a:ext cx="1143008" cy="603508"/>
          </a:xfrm>
          <a:prstGeom prst="rect">
            <a:avLst/>
          </a:prstGeom>
          <a:noFill/>
          <a:ln w="9525">
            <a:noFill/>
            <a:miter lim="800000"/>
            <a:headEnd/>
            <a:tailEnd/>
          </a:ln>
          <a:effectLst/>
        </p:spPr>
      </p:pic>
      <p:pic>
        <p:nvPicPr>
          <p:cNvPr id="12290" name="Picture 2" descr="File:Alpheus-Spring-Packard-1839-1905.jpg"/>
          <p:cNvPicPr>
            <a:picLocks noChangeAspect="1" noChangeArrowheads="1"/>
          </p:cNvPicPr>
          <p:nvPr/>
        </p:nvPicPr>
        <p:blipFill>
          <a:blip r:embed="rId3" cstate="print"/>
          <a:srcRect/>
          <a:stretch>
            <a:fillRect/>
          </a:stretch>
        </p:blipFill>
        <p:spPr bwMode="auto">
          <a:xfrm>
            <a:off x="6106650" y="2060848"/>
            <a:ext cx="3037350" cy="4797152"/>
          </a:xfrm>
          <a:prstGeom prst="rect">
            <a:avLst/>
          </a:prstGeom>
          <a:noFill/>
        </p:spPr>
      </p:pic>
      <p:sp>
        <p:nvSpPr>
          <p:cNvPr id="6" name="Rectangle 5"/>
          <p:cNvSpPr/>
          <p:nvPr/>
        </p:nvSpPr>
        <p:spPr>
          <a:xfrm>
            <a:off x="2195736" y="6611779"/>
            <a:ext cx="4572000" cy="246221"/>
          </a:xfrm>
          <a:prstGeom prst="rect">
            <a:avLst/>
          </a:prstGeom>
        </p:spPr>
        <p:txBody>
          <a:bodyPr>
            <a:spAutoFit/>
          </a:bodyPr>
          <a:lstStyle/>
          <a:p>
            <a:r>
              <a:rPr lang="en-CA" sz="1000" dirty="0" smtClean="0"/>
              <a:t>http://en.wikipedia.org/wiki/File:Alpheus-Spring-Packard-1839-1905.jpg</a:t>
            </a:r>
            <a:endParaRPr lang="en-CA" sz="10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dirty="0" smtClean="0"/>
              <a:t>Alpheus Spring Packard (1839-1905)</a:t>
            </a:r>
            <a:endParaRPr lang="en-CA" dirty="0"/>
          </a:p>
        </p:txBody>
      </p:sp>
      <p:sp>
        <p:nvSpPr>
          <p:cNvPr id="3" name="Content Placeholder 2"/>
          <p:cNvSpPr>
            <a:spLocks noGrp="1"/>
          </p:cNvSpPr>
          <p:nvPr>
            <p:ph idx="1"/>
          </p:nvPr>
        </p:nvSpPr>
        <p:spPr>
          <a:xfrm>
            <a:off x="457200" y="1600200"/>
            <a:ext cx="8075240" cy="4525963"/>
          </a:xfrm>
        </p:spPr>
        <p:txBody>
          <a:bodyPr>
            <a:normAutofit lnSpcReduction="10000"/>
          </a:bodyPr>
          <a:lstStyle/>
          <a:p>
            <a:r>
              <a:rPr lang="en-CA" dirty="0" smtClean="0"/>
              <a:t>traveled through US &amp; Labrador, Mexico, Europe, N. Africa</a:t>
            </a:r>
          </a:p>
          <a:p>
            <a:r>
              <a:rPr lang="en-CA" dirty="0" smtClean="0"/>
              <a:t>“...it was through professor Packard...[I] became aware of the existence of scientific activity at Brown University.”</a:t>
            </a:r>
          </a:p>
          <a:p>
            <a:r>
              <a:rPr lang="en-CA" dirty="0" smtClean="0"/>
              <a:t>“To contemplate the prolific labors of Professor Packard is to stand face to face with the attribute of genius.  I do not wish to make an overstatement”</a:t>
            </a:r>
            <a:endParaRPr lang="en-CA" dirty="0"/>
          </a:p>
        </p:txBody>
      </p:sp>
      <p:pic>
        <p:nvPicPr>
          <p:cNvPr id="4" name="Picture 3"/>
          <p:cNvPicPr>
            <a:picLocks noChangeAspect="1" noChangeArrowheads="1"/>
          </p:cNvPicPr>
          <p:nvPr/>
        </p:nvPicPr>
        <p:blipFill>
          <a:blip r:embed="rId2" cstate="print"/>
          <a:srcRect/>
          <a:stretch>
            <a:fillRect/>
          </a:stretch>
        </p:blipFill>
        <p:spPr bwMode="auto">
          <a:xfrm>
            <a:off x="8000992" y="0"/>
            <a:ext cx="1143008" cy="603508"/>
          </a:xfrm>
          <a:prstGeom prst="rect">
            <a:avLst/>
          </a:prstGeom>
          <a:noFill/>
          <a:ln w="9525">
            <a:noFill/>
            <a:miter lim="800000"/>
            <a:headEnd/>
            <a:tailEnd/>
          </a:ln>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3600" dirty="0" smtClean="0"/>
              <a:t>John Bernhardt Smith (1858-1912)</a:t>
            </a:r>
            <a:endParaRPr lang="en-CA" sz="3600" dirty="0"/>
          </a:p>
        </p:txBody>
      </p:sp>
      <p:sp>
        <p:nvSpPr>
          <p:cNvPr id="3" name="Content Placeholder 2"/>
          <p:cNvSpPr>
            <a:spLocks noGrp="1"/>
          </p:cNvSpPr>
          <p:nvPr>
            <p:ph idx="1"/>
          </p:nvPr>
        </p:nvSpPr>
        <p:spPr>
          <a:xfrm>
            <a:off x="457200" y="1600200"/>
            <a:ext cx="5257808" cy="4525963"/>
          </a:xfrm>
        </p:spPr>
        <p:txBody>
          <a:bodyPr>
            <a:normAutofit lnSpcReduction="10000"/>
          </a:bodyPr>
          <a:lstStyle/>
          <a:p>
            <a:r>
              <a:rPr lang="en-CA" dirty="0" smtClean="0"/>
              <a:t>worked as a lawyer, then for USDA</a:t>
            </a:r>
          </a:p>
          <a:p>
            <a:r>
              <a:rPr lang="en-CA" dirty="0" smtClean="0"/>
              <a:t>economic entomologist, authority on </a:t>
            </a:r>
            <a:r>
              <a:rPr lang="en-CA" dirty="0" err="1" smtClean="0"/>
              <a:t>noctuids</a:t>
            </a:r>
            <a:endParaRPr lang="en-CA" dirty="0" smtClean="0"/>
          </a:p>
          <a:p>
            <a:r>
              <a:rPr lang="en-CA" dirty="0" smtClean="0"/>
              <a:t>“A bibliography of his systematic papers would fill many pages ; it is to be hoped that such will soon be prepared”</a:t>
            </a:r>
          </a:p>
        </p:txBody>
      </p:sp>
      <p:pic>
        <p:nvPicPr>
          <p:cNvPr id="11" name="Picture 3"/>
          <p:cNvPicPr>
            <a:picLocks noChangeAspect="1" noChangeArrowheads="1"/>
          </p:cNvPicPr>
          <p:nvPr/>
        </p:nvPicPr>
        <p:blipFill>
          <a:blip r:embed="rId2" cstate="print"/>
          <a:srcRect/>
          <a:stretch>
            <a:fillRect/>
          </a:stretch>
        </p:blipFill>
        <p:spPr bwMode="auto">
          <a:xfrm>
            <a:off x="8000992" y="0"/>
            <a:ext cx="1143008" cy="603508"/>
          </a:xfrm>
          <a:prstGeom prst="rect">
            <a:avLst/>
          </a:prstGeom>
          <a:noFill/>
          <a:ln w="9525">
            <a:noFill/>
            <a:miter lim="800000"/>
            <a:headEnd/>
            <a:tailEnd/>
          </a:ln>
          <a:effectLst/>
        </p:spPr>
      </p:pic>
      <p:pic>
        <p:nvPicPr>
          <p:cNvPr id="6146" name="Picture 2"/>
          <p:cNvPicPr>
            <a:picLocks noChangeAspect="1" noChangeArrowheads="1"/>
          </p:cNvPicPr>
          <p:nvPr/>
        </p:nvPicPr>
        <p:blipFill>
          <a:blip r:embed="rId3" cstate="print"/>
          <a:srcRect/>
          <a:stretch>
            <a:fillRect/>
          </a:stretch>
        </p:blipFill>
        <p:spPr bwMode="auto">
          <a:xfrm>
            <a:off x="5726561" y="1571612"/>
            <a:ext cx="3417439" cy="4286280"/>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3600" dirty="0" smtClean="0"/>
              <a:t>Francis Walker (1809-1874)</a:t>
            </a:r>
            <a:endParaRPr lang="en-CA" sz="3600" dirty="0"/>
          </a:p>
        </p:txBody>
      </p:sp>
      <p:sp>
        <p:nvSpPr>
          <p:cNvPr id="3" name="Content Placeholder 2"/>
          <p:cNvSpPr>
            <a:spLocks noGrp="1"/>
          </p:cNvSpPr>
          <p:nvPr>
            <p:ph idx="1"/>
          </p:nvPr>
        </p:nvSpPr>
        <p:spPr>
          <a:xfrm>
            <a:off x="457200" y="1600200"/>
            <a:ext cx="5900750" cy="4525963"/>
          </a:xfrm>
        </p:spPr>
        <p:txBody>
          <a:bodyPr>
            <a:normAutofit/>
          </a:bodyPr>
          <a:lstStyle/>
          <a:p>
            <a:r>
              <a:rPr lang="en-CA" dirty="0" smtClean="0"/>
              <a:t>worked for BMNH 1837-63</a:t>
            </a:r>
          </a:p>
          <a:p>
            <a:r>
              <a:rPr lang="en-CA" dirty="0" smtClean="0"/>
              <a:t>87 papers, catalogues for </a:t>
            </a:r>
            <a:r>
              <a:rPr lang="en-CA" dirty="0" err="1" smtClean="0"/>
              <a:t>Orthoptera</a:t>
            </a:r>
            <a:r>
              <a:rPr lang="en-CA" dirty="0" smtClean="0"/>
              <a:t>, </a:t>
            </a:r>
            <a:r>
              <a:rPr lang="en-CA" dirty="0" err="1" smtClean="0"/>
              <a:t>Neuroptera</a:t>
            </a:r>
            <a:r>
              <a:rPr lang="en-CA" dirty="0" smtClean="0"/>
              <a:t>, </a:t>
            </a:r>
            <a:r>
              <a:rPr lang="en-CA" dirty="0" err="1" smtClean="0"/>
              <a:t>Homoptera</a:t>
            </a:r>
            <a:r>
              <a:rPr lang="en-CA" dirty="0" smtClean="0"/>
              <a:t>, </a:t>
            </a:r>
            <a:r>
              <a:rPr lang="en-CA" dirty="0" err="1" smtClean="0"/>
              <a:t>Diptera</a:t>
            </a:r>
            <a:r>
              <a:rPr lang="en-CA" dirty="0" smtClean="0"/>
              <a:t>, Lepidoptera, Hymenoptera</a:t>
            </a:r>
          </a:p>
          <a:p>
            <a:r>
              <a:rPr lang="en-CA" dirty="0" smtClean="0"/>
              <a:t>one of the most prolific authors in entomology</a:t>
            </a:r>
          </a:p>
        </p:txBody>
      </p:sp>
      <p:pic>
        <p:nvPicPr>
          <p:cNvPr id="8" name="Picture 2"/>
          <p:cNvPicPr>
            <a:picLocks noChangeAspect="1" noChangeArrowheads="1"/>
          </p:cNvPicPr>
          <p:nvPr/>
        </p:nvPicPr>
        <p:blipFill>
          <a:blip r:embed="rId2" cstate="print"/>
          <a:srcRect/>
          <a:stretch>
            <a:fillRect/>
          </a:stretch>
        </p:blipFill>
        <p:spPr bwMode="auto">
          <a:xfrm>
            <a:off x="7953375" y="0"/>
            <a:ext cx="1190625" cy="600075"/>
          </a:xfrm>
          <a:prstGeom prst="rect">
            <a:avLst/>
          </a:prstGeom>
          <a:noFill/>
          <a:ln w="9525">
            <a:noFill/>
            <a:miter lim="800000"/>
            <a:headEnd/>
            <a:tailEnd/>
          </a:ln>
          <a:effectLst/>
        </p:spPr>
      </p:pic>
      <p:pic>
        <p:nvPicPr>
          <p:cNvPr id="7170" name="Picture 2"/>
          <p:cNvPicPr>
            <a:picLocks noChangeAspect="1" noChangeArrowheads="1"/>
          </p:cNvPicPr>
          <p:nvPr/>
        </p:nvPicPr>
        <p:blipFill>
          <a:blip r:embed="rId3" cstate="print"/>
          <a:srcRect/>
          <a:stretch>
            <a:fillRect/>
          </a:stretch>
        </p:blipFill>
        <p:spPr bwMode="auto">
          <a:xfrm>
            <a:off x="6310348" y="1285860"/>
            <a:ext cx="2833652" cy="4286256"/>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dirty="0" smtClean="0"/>
              <a:t>Annette Frances Braun (1884-1978)</a:t>
            </a:r>
            <a:endParaRPr lang="en-CA" dirty="0"/>
          </a:p>
        </p:txBody>
      </p:sp>
      <p:sp>
        <p:nvSpPr>
          <p:cNvPr id="3" name="Content Placeholder 2"/>
          <p:cNvSpPr>
            <a:spLocks noGrp="1"/>
          </p:cNvSpPr>
          <p:nvPr>
            <p:ph idx="1"/>
          </p:nvPr>
        </p:nvSpPr>
        <p:spPr/>
        <p:txBody>
          <a:bodyPr>
            <a:normAutofit/>
          </a:bodyPr>
          <a:lstStyle/>
          <a:p>
            <a:r>
              <a:rPr lang="en-CA" dirty="0" smtClean="0"/>
              <a:t>1</a:t>
            </a:r>
            <a:r>
              <a:rPr lang="en-CA" baseline="30000" dirty="0" smtClean="0"/>
              <a:t>st</a:t>
            </a:r>
            <a:r>
              <a:rPr lang="en-CA" dirty="0" smtClean="0"/>
              <a:t> woman awarded a PhD at U. of Cincinnati </a:t>
            </a:r>
          </a:p>
          <a:p>
            <a:r>
              <a:rPr lang="en-CA" dirty="0" smtClean="0"/>
              <a:t>vice-pres of </a:t>
            </a:r>
            <a:r>
              <a:rPr lang="en-CA" dirty="0" err="1" smtClean="0"/>
              <a:t>Ent</a:t>
            </a:r>
            <a:r>
              <a:rPr lang="en-CA" dirty="0" smtClean="0"/>
              <a:t>. Soc. Am. in 1926</a:t>
            </a:r>
          </a:p>
          <a:p>
            <a:r>
              <a:rPr lang="en-CA" dirty="0" smtClean="0"/>
              <a:t>travelled extensively with her sister Dr. E. Lucy Braun (a botanist) in E. US</a:t>
            </a:r>
          </a:p>
          <a:p>
            <a:r>
              <a:rPr lang="en-CA" dirty="0" smtClean="0"/>
              <a:t>lived unmarried with her sister in a “strict Victorian lifestyle”</a:t>
            </a:r>
          </a:p>
          <a:p>
            <a:r>
              <a:rPr lang="en-CA" dirty="0" smtClean="0"/>
              <a:t>had a “science wing” on their property</a:t>
            </a:r>
          </a:p>
        </p:txBody>
      </p:sp>
      <p:pic>
        <p:nvPicPr>
          <p:cNvPr id="5" name="Picture 3"/>
          <p:cNvPicPr>
            <a:picLocks noChangeAspect="1" noChangeArrowheads="1"/>
          </p:cNvPicPr>
          <p:nvPr/>
        </p:nvPicPr>
        <p:blipFill>
          <a:blip r:embed="rId2" cstate="print"/>
          <a:srcRect/>
          <a:stretch>
            <a:fillRect/>
          </a:stretch>
        </p:blipFill>
        <p:spPr bwMode="auto">
          <a:xfrm>
            <a:off x="8000992" y="0"/>
            <a:ext cx="1143008" cy="603508"/>
          </a:xfrm>
          <a:prstGeom prst="rect">
            <a:avLst/>
          </a:prstGeom>
          <a:noFill/>
          <a:ln w="9525">
            <a:noFill/>
            <a:miter lim="800000"/>
            <a:headEnd/>
            <a:tailEnd/>
          </a:ln>
          <a:effectLst/>
        </p:spPr>
      </p:pic>
      <p:pic>
        <p:nvPicPr>
          <p:cNvPr id="4098" name="Picture 2" descr="http://image1.findagrave.com/photos/2008/120/26512302_120959708951.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717286" y="5459231"/>
            <a:ext cx="2428130" cy="1398769"/>
          </a:xfrm>
          <a:prstGeom prst="rect">
            <a:avLst/>
          </a:prstGeom>
          <a:noFill/>
          <a:extLst>
            <a:ext uri="{909E8E84-426E-40DD-AFC4-6F175D3DCCD1}">
              <a14:hiddenFill xmlns="" xmlns:a14="http://schemas.microsoft.com/office/drawing/2010/main">
                <a:solidFill>
                  <a:srgbClr val="FFFFFF"/>
                </a:solidFill>
              </a14:hiddenFill>
            </a:ext>
          </a:extLst>
        </p:spPr>
      </p:pic>
      <p:sp>
        <p:nvSpPr>
          <p:cNvPr id="4" name="TextBox 3"/>
          <p:cNvSpPr txBox="1"/>
          <p:nvPr/>
        </p:nvSpPr>
        <p:spPr>
          <a:xfrm>
            <a:off x="8441377" y="6611779"/>
            <a:ext cx="704039" cy="246221"/>
          </a:xfrm>
          <a:prstGeom prst="rect">
            <a:avLst/>
          </a:prstGeom>
          <a:noFill/>
        </p:spPr>
        <p:txBody>
          <a:bodyPr wrap="none" rtlCol="0">
            <a:spAutoFit/>
          </a:bodyPr>
          <a:lstStyle/>
          <a:p>
            <a:r>
              <a:rPr lang="en-US" sz="1000" dirty="0" smtClean="0">
                <a:solidFill>
                  <a:schemeClr val="bg1"/>
                </a:solidFill>
              </a:rPr>
              <a:t>Kevin Guy</a:t>
            </a:r>
            <a:endParaRPr lang="en-US" sz="1000"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3600" dirty="0" smtClean="0"/>
              <a:t>Francis Walker (1809-1874)</a:t>
            </a:r>
            <a:endParaRPr lang="en-CA" sz="3600" dirty="0"/>
          </a:p>
        </p:txBody>
      </p:sp>
      <p:sp>
        <p:nvSpPr>
          <p:cNvPr id="3" name="Content Placeholder 2"/>
          <p:cNvSpPr>
            <a:spLocks noGrp="1"/>
          </p:cNvSpPr>
          <p:nvPr>
            <p:ph idx="1"/>
          </p:nvPr>
        </p:nvSpPr>
        <p:spPr>
          <a:xfrm>
            <a:off x="457200" y="1600200"/>
            <a:ext cx="8258204" cy="4525963"/>
          </a:xfrm>
        </p:spPr>
        <p:txBody>
          <a:bodyPr>
            <a:normAutofit lnSpcReduction="10000"/>
          </a:bodyPr>
          <a:lstStyle/>
          <a:p>
            <a:r>
              <a:rPr lang="en-CA" dirty="0" smtClean="0"/>
              <a:t>wealthy &amp; educated family</a:t>
            </a:r>
          </a:p>
          <a:p>
            <a:r>
              <a:rPr lang="en-CA" dirty="0" smtClean="0"/>
              <a:t>started collecting at the age of 9</a:t>
            </a:r>
          </a:p>
          <a:p>
            <a:r>
              <a:rPr lang="en-CA" dirty="0" smtClean="0"/>
              <a:t>collected all over Europe, esp. in mountains</a:t>
            </a:r>
          </a:p>
          <a:p>
            <a:r>
              <a:rPr lang="en-CA" dirty="0" smtClean="0"/>
              <a:t>produced a ridiculous number of synonyms</a:t>
            </a:r>
          </a:p>
          <a:p>
            <a:r>
              <a:rPr lang="en-CA" dirty="0" smtClean="0"/>
              <a:t>“More than twenty years too late for his scientific reputation, and after having done an amount of injury almost inconceivable in its immensity, Francis Walker has passed from among us”</a:t>
            </a:r>
          </a:p>
        </p:txBody>
      </p:sp>
      <p:pic>
        <p:nvPicPr>
          <p:cNvPr id="8" name="Picture 2"/>
          <p:cNvPicPr>
            <a:picLocks noChangeAspect="1" noChangeArrowheads="1"/>
          </p:cNvPicPr>
          <p:nvPr/>
        </p:nvPicPr>
        <p:blipFill>
          <a:blip r:embed="rId2" cstate="print"/>
          <a:srcRect/>
          <a:stretch>
            <a:fillRect/>
          </a:stretch>
        </p:blipFill>
        <p:spPr bwMode="auto">
          <a:xfrm>
            <a:off x="7953375" y="0"/>
            <a:ext cx="1190625" cy="600075"/>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sz="3600" dirty="0" smtClean="0"/>
              <a:t>Thomas de Grey, 6th baron </a:t>
            </a:r>
            <a:r>
              <a:rPr lang="en-CA" sz="3600" dirty="0" err="1" smtClean="0"/>
              <a:t>Walsingham</a:t>
            </a:r>
            <a:r>
              <a:rPr lang="en-CA" sz="3600" dirty="0" smtClean="0"/>
              <a:t/>
            </a:r>
            <a:br>
              <a:rPr lang="en-CA" sz="3600" dirty="0" smtClean="0"/>
            </a:br>
            <a:r>
              <a:rPr lang="en-CA" sz="3600" dirty="0" smtClean="0"/>
              <a:t>(1843-1919)</a:t>
            </a:r>
            <a:endParaRPr lang="en-CA" sz="3600" dirty="0"/>
          </a:p>
        </p:txBody>
      </p:sp>
      <p:sp>
        <p:nvSpPr>
          <p:cNvPr id="3" name="Content Placeholder 2"/>
          <p:cNvSpPr>
            <a:spLocks noGrp="1"/>
          </p:cNvSpPr>
          <p:nvPr>
            <p:ph idx="1"/>
          </p:nvPr>
        </p:nvSpPr>
        <p:spPr>
          <a:xfrm>
            <a:off x="457200" y="1600200"/>
            <a:ext cx="5757874" cy="4525963"/>
          </a:xfrm>
        </p:spPr>
        <p:txBody>
          <a:bodyPr>
            <a:normAutofit/>
          </a:bodyPr>
          <a:lstStyle/>
          <a:p>
            <a:r>
              <a:rPr lang="en-CA" dirty="0" smtClean="0"/>
              <a:t>politician and lord</a:t>
            </a:r>
          </a:p>
          <a:p>
            <a:r>
              <a:rPr lang="en-CA" dirty="0" smtClean="0"/>
              <a:t>coll. of 260 000 specimens</a:t>
            </a:r>
          </a:p>
          <a:p>
            <a:r>
              <a:rPr lang="en-CA" dirty="0" smtClean="0"/>
              <a:t>married 3 times, succeeded as baron by half-brother</a:t>
            </a:r>
          </a:p>
        </p:txBody>
      </p:sp>
      <p:pic>
        <p:nvPicPr>
          <p:cNvPr id="9" name="Picture 2"/>
          <p:cNvPicPr>
            <a:picLocks noChangeAspect="1" noChangeArrowheads="1"/>
          </p:cNvPicPr>
          <p:nvPr/>
        </p:nvPicPr>
        <p:blipFill>
          <a:blip r:embed="rId2" cstate="print"/>
          <a:srcRect/>
          <a:stretch>
            <a:fillRect/>
          </a:stretch>
        </p:blipFill>
        <p:spPr bwMode="auto">
          <a:xfrm>
            <a:off x="7953375" y="0"/>
            <a:ext cx="1190625" cy="600075"/>
          </a:xfrm>
          <a:prstGeom prst="rect">
            <a:avLst/>
          </a:prstGeom>
          <a:noFill/>
          <a:ln w="9525">
            <a:noFill/>
            <a:miter lim="800000"/>
            <a:headEnd/>
            <a:tailEnd/>
          </a:ln>
          <a:effectLst/>
        </p:spPr>
      </p:pic>
      <p:pic>
        <p:nvPicPr>
          <p:cNvPr id="11" name="Picture 2"/>
          <p:cNvPicPr>
            <a:picLocks noChangeAspect="1" noChangeArrowheads="1"/>
          </p:cNvPicPr>
          <p:nvPr/>
        </p:nvPicPr>
        <p:blipFill>
          <a:blip r:embed="rId3" cstate="print"/>
          <a:srcRect/>
          <a:stretch>
            <a:fillRect/>
          </a:stretch>
        </p:blipFill>
        <p:spPr bwMode="auto">
          <a:xfrm>
            <a:off x="6066338" y="2143116"/>
            <a:ext cx="3077662" cy="4714884"/>
          </a:xfrm>
          <a:prstGeom prst="rect">
            <a:avLst/>
          </a:prstGeom>
          <a:noFill/>
          <a:ln w="9525">
            <a:noFill/>
            <a:miter lim="800000"/>
            <a:headEnd/>
            <a:tailEnd/>
          </a:ln>
          <a:effectLst/>
        </p:spPr>
      </p:pic>
      <p:sp>
        <p:nvSpPr>
          <p:cNvPr id="12" name="Rectangle 11"/>
          <p:cNvSpPr/>
          <p:nvPr/>
        </p:nvSpPr>
        <p:spPr>
          <a:xfrm rot="16200000">
            <a:off x="6171915" y="3885915"/>
            <a:ext cx="5697949" cy="246221"/>
          </a:xfrm>
          <a:prstGeom prst="rect">
            <a:avLst/>
          </a:prstGeom>
        </p:spPr>
        <p:txBody>
          <a:bodyPr wrap="square">
            <a:spAutoFit/>
          </a:bodyPr>
          <a:lstStyle/>
          <a:p>
            <a:r>
              <a:rPr lang="en-CA" sz="1000" dirty="0" err="1" smtClean="0"/>
              <a:t>Subba</a:t>
            </a:r>
            <a:r>
              <a:rPr lang="en-CA" sz="1000" dirty="0" smtClean="0"/>
              <a:t>, R. B. R.  1998.  History of entomology in India.  Institution of Agricultural Technologists, Bangalore.</a:t>
            </a:r>
            <a:endParaRPr lang="en-CA" sz="1000" dirty="0"/>
          </a:p>
        </p:txBody>
      </p:sp>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6329378" cy="4525963"/>
          </a:xfrm>
        </p:spPr>
        <p:txBody>
          <a:bodyPr>
            <a:normAutofit/>
          </a:bodyPr>
          <a:lstStyle/>
          <a:p>
            <a:r>
              <a:rPr lang="en-CA" dirty="0" smtClean="0"/>
              <a:t>avid sportsman</a:t>
            </a:r>
          </a:p>
          <a:p>
            <a:r>
              <a:rPr lang="en-CA" dirty="0" smtClean="0"/>
              <a:t>on trip to W. US, collected many micros </a:t>
            </a:r>
          </a:p>
          <a:p>
            <a:r>
              <a:rPr lang="en-CA" dirty="0" smtClean="0"/>
              <a:t>formed basis for his </a:t>
            </a:r>
            <a:r>
              <a:rPr lang="en-CA" dirty="0" err="1" smtClean="0"/>
              <a:t>pterophorid</a:t>
            </a:r>
            <a:r>
              <a:rPr lang="en-CA" dirty="0" smtClean="0"/>
              <a:t> revision</a:t>
            </a:r>
          </a:p>
        </p:txBody>
      </p:sp>
      <p:pic>
        <p:nvPicPr>
          <p:cNvPr id="9" name="Picture 2"/>
          <p:cNvPicPr>
            <a:picLocks noChangeAspect="1" noChangeArrowheads="1"/>
          </p:cNvPicPr>
          <p:nvPr/>
        </p:nvPicPr>
        <p:blipFill>
          <a:blip r:embed="rId2" cstate="print"/>
          <a:srcRect/>
          <a:stretch>
            <a:fillRect/>
          </a:stretch>
        </p:blipFill>
        <p:spPr bwMode="auto">
          <a:xfrm>
            <a:off x="7953375" y="0"/>
            <a:ext cx="1190625" cy="600075"/>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cstate="print"/>
          <a:srcRect/>
          <a:stretch>
            <a:fillRect/>
          </a:stretch>
        </p:blipFill>
        <p:spPr bwMode="auto">
          <a:xfrm>
            <a:off x="6929422" y="1571612"/>
            <a:ext cx="2214578" cy="4000528"/>
          </a:xfrm>
          <a:prstGeom prst="rect">
            <a:avLst/>
          </a:prstGeom>
          <a:noFill/>
          <a:ln w="9525">
            <a:noFill/>
            <a:miter lim="800000"/>
            <a:headEnd/>
            <a:tailEnd/>
          </a:ln>
          <a:effectLst/>
        </p:spPr>
      </p:pic>
      <p:sp>
        <p:nvSpPr>
          <p:cNvPr id="10" name="Rectangle 9"/>
          <p:cNvSpPr/>
          <p:nvPr/>
        </p:nvSpPr>
        <p:spPr>
          <a:xfrm rot="16200000">
            <a:off x="5888311" y="4541581"/>
            <a:ext cx="1899879" cy="246221"/>
          </a:xfrm>
          <a:prstGeom prst="rect">
            <a:avLst/>
          </a:prstGeom>
        </p:spPr>
        <p:txBody>
          <a:bodyPr wrap="none">
            <a:spAutoFit/>
          </a:bodyPr>
          <a:lstStyle/>
          <a:p>
            <a:r>
              <a:rPr lang="en-CA" sz="1000" dirty="0" smtClean="0"/>
              <a:t>National Portrait Gallery, London</a:t>
            </a:r>
            <a:endParaRPr lang="en-CA" sz="1000" dirty="0"/>
          </a:p>
        </p:txBody>
      </p:sp>
      <p:pic>
        <p:nvPicPr>
          <p:cNvPr id="2052" name="Picture 4"/>
          <p:cNvPicPr>
            <a:picLocks noChangeAspect="1" noChangeArrowheads="1"/>
          </p:cNvPicPr>
          <p:nvPr/>
        </p:nvPicPr>
        <p:blipFill>
          <a:blip r:embed="rId4" cstate="print"/>
          <a:srcRect/>
          <a:stretch>
            <a:fillRect/>
          </a:stretch>
        </p:blipFill>
        <p:spPr bwMode="auto">
          <a:xfrm>
            <a:off x="4571968" y="5643578"/>
            <a:ext cx="4572032" cy="357190"/>
          </a:xfrm>
          <a:prstGeom prst="rect">
            <a:avLst/>
          </a:prstGeom>
          <a:noFill/>
          <a:ln w="9525">
            <a:noFill/>
            <a:miter lim="800000"/>
            <a:headEnd/>
            <a:tailEnd/>
          </a:ln>
          <a:effectLst/>
        </p:spPr>
      </p:pic>
      <p:sp>
        <p:nvSpPr>
          <p:cNvPr id="12" name="Title 11"/>
          <p:cNvSpPr>
            <a:spLocks noGrp="1"/>
          </p:cNvSpPr>
          <p:nvPr>
            <p:ph type="title"/>
          </p:nvPr>
        </p:nvSpPr>
        <p:spPr/>
        <p:txBody>
          <a:bodyPr>
            <a:noAutofit/>
          </a:bodyPr>
          <a:lstStyle/>
          <a:p>
            <a:r>
              <a:rPr lang="en-CA" sz="3200" dirty="0" smtClean="0"/>
              <a:t>Thomas de Grey, 6th baron </a:t>
            </a:r>
            <a:r>
              <a:rPr lang="en-CA" sz="3200" dirty="0" err="1" smtClean="0"/>
              <a:t>Walsingham</a:t>
            </a:r>
            <a:r>
              <a:rPr lang="en-CA" sz="3200" dirty="0" smtClean="0"/>
              <a:t/>
            </a:r>
            <a:br>
              <a:rPr lang="en-CA" sz="3200" dirty="0" smtClean="0"/>
            </a:br>
            <a:r>
              <a:rPr lang="en-CA" sz="3200" dirty="0" smtClean="0"/>
              <a:t>(1843-1919)</a:t>
            </a:r>
            <a:endParaRPr lang="en-CA" sz="3200" dirty="0"/>
          </a:p>
        </p:txBody>
      </p:sp>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Philipp </a:t>
            </a:r>
            <a:r>
              <a:rPr lang="en-CA" dirty="0" err="1" smtClean="0"/>
              <a:t>Christoph</a:t>
            </a:r>
            <a:r>
              <a:rPr lang="en-CA" dirty="0" smtClean="0"/>
              <a:t> Zeller</a:t>
            </a:r>
            <a:endParaRPr lang="en-CA" dirty="0"/>
          </a:p>
        </p:txBody>
      </p:sp>
      <p:sp>
        <p:nvSpPr>
          <p:cNvPr id="3" name="Content Placeholder 2"/>
          <p:cNvSpPr>
            <a:spLocks noGrp="1"/>
          </p:cNvSpPr>
          <p:nvPr>
            <p:ph idx="1"/>
          </p:nvPr>
        </p:nvSpPr>
        <p:spPr>
          <a:xfrm>
            <a:off x="457200" y="1600200"/>
            <a:ext cx="5987008" cy="4525963"/>
          </a:xfrm>
        </p:spPr>
        <p:txBody>
          <a:bodyPr>
            <a:normAutofit fontScale="92500" lnSpcReduction="10000"/>
          </a:bodyPr>
          <a:lstStyle/>
          <a:p>
            <a:r>
              <a:rPr lang="en-CA" dirty="0" smtClean="0"/>
              <a:t>taught himself entomology by copying books</a:t>
            </a:r>
          </a:p>
          <a:p>
            <a:r>
              <a:rPr lang="en-CA" dirty="0" smtClean="0"/>
              <a:t>degree in philology from U. Berlin</a:t>
            </a:r>
          </a:p>
          <a:p>
            <a:r>
              <a:rPr lang="en-CA" dirty="0" smtClean="0"/>
              <a:t>precise orderly approach to systematics</a:t>
            </a:r>
          </a:p>
          <a:p>
            <a:r>
              <a:rPr lang="en-CA" dirty="0" smtClean="0"/>
              <a:t>13 vol. Natural history of the Tineinae</a:t>
            </a:r>
          </a:p>
          <a:p>
            <a:r>
              <a:rPr lang="en-CA" dirty="0" smtClean="0"/>
              <a:t>described 186 new genera</a:t>
            </a:r>
          </a:p>
          <a:p>
            <a:r>
              <a:rPr lang="en-CA" dirty="0" smtClean="0"/>
              <a:t>collection in BMNH</a:t>
            </a:r>
            <a:endParaRPr lang="en-CA" dirty="0"/>
          </a:p>
        </p:txBody>
      </p:sp>
      <p:pic>
        <p:nvPicPr>
          <p:cNvPr id="4" name="Picture 2"/>
          <p:cNvPicPr>
            <a:picLocks noChangeAspect="1" noChangeArrowheads="1"/>
          </p:cNvPicPr>
          <p:nvPr/>
        </p:nvPicPr>
        <p:blipFill>
          <a:blip r:embed="rId2" cstate="print"/>
          <a:srcRect/>
          <a:stretch>
            <a:fillRect/>
          </a:stretch>
        </p:blipFill>
        <p:spPr bwMode="auto">
          <a:xfrm>
            <a:off x="8143868" y="0"/>
            <a:ext cx="1000132" cy="600079"/>
          </a:xfrm>
          <a:prstGeom prst="rect">
            <a:avLst/>
          </a:prstGeom>
          <a:noFill/>
          <a:ln w="9525">
            <a:noFill/>
            <a:miter lim="800000"/>
            <a:headEnd/>
            <a:tailEnd/>
          </a:ln>
          <a:effectLst/>
        </p:spPr>
      </p:pic>
      <p:pic>
        <p:nvPicPr>
          <p:cNvPr id="6146" name="Picture 2" descr="File:Philipp Christoph Zeller 1808-1883.jpg"/>
          <p:cNvPicPr>
            <a:picLocks noChangeAspect="1" noChangeArrowheads="1"/>
          </p:cNvPicPr>
          <p:nvPr/>
        </p:nvPicPr>
        <p:blipFill>
          <a:blip r:embed="rId3" cstate="print"/>
          <a:srcRect/>
          <a:stretch>
            <a:fillRect/>
          </a:stretch>
        </p:blipFill>
        <p:spPr bwMode="auto">
          <a:xfrm>
            <a:off x="6034473" y="3212976"/>
            <a:ext cx="3109527" cy="3645024"/>
          </a:xfrm>
          <a:prstGeom prst="rect">
            <a:avLst/>
          </a:prstGeom>
          <a:noFill/>
        </p:spPr>
      </p:pic>
      <p:sp>
        <p:nvSpPr>
          <p:cNvPr id="6" name="Rectangle 5"/>
          <p:cNvSpPr/>
          <p:nvPr/>
        </p:nvSpPr>
        <p:spPr>
          <a:xfrm>
            <a:off x="2051720" y="6606843"/>
            <a:ext cx="4086200" cy="251157"/>
          </a:xfrm>
          <a:prstGeom prst="rect">
            <a:avLst/>
          </a:prstGeom>
        </p:spPr>
        <p:txBody>
          <a:bodyPr wrap="square">
            <a:spAutoFit/>
          </a:bodyPr>
          <a:lstStyle/>
          <a:p>
            <a:r>
              <a:rPr lang="en-CA" sz="1000" dirty="0" smtClean="0"/>
              <a:t>http://en.wikipedia.org/wiki/File:Philipp_Christoph_Zeller_1808-1883.jpg</a:t>
            </a:r>
            <a:endParaRPr lang="en-CA" sz="10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Content Placeholder 2"/>
          <p:cNvSpPr>
            <a:spLocks noGrp="1"/>
          </p:cNvSpPr>
          <p:nvPr>
            <p:ph idx="1"/>
          </p:nvPr>
        </p:nvSpPr>
        <p:spPr/>
        <p:txBody>
          <a:bodyPr>
            <a:normAutofit fontScale="55000" lnSpcReduction="20000"/>
          </a:bodyPr>
          <a:lstStyle/>
          <a:p>
            <a:r>
              <a:rPr lang="en-CA" dirty="0"/>
              <a:t>Bethune, C. J. S.  1903.  Death of Professor Grote.  </a:t>
            </a:r>
            <a:r>
              <a:rPr lang="en-CA" i="1" dirty="0"/>
              <a:t>Can </a:t>
            </a:r>
            <a:r>
              <a:rPr lang="en-CA" i="1" dirty="0" err="1"/>
              <a:t>Entomol</a:t>
            </a:r>
            <a:r>
              <a:rPr lang="en-CA" i="1" dirty="0"/>
              <a:t>.</a:t>
            </a:r>
            <a:r>
              <a:rPr lang="en-CA" dirty="0"/>
              <a:t> 35:294</a:t>
            </a:r>
          </a:p>
          <a:p>
            <a:r>
              <a:rPr lang="en-CA" dirty="0" smtClean="0"/>
              <a:t>Bethune</a:t>
            </a:r>
            <a:r>
              <a:rPr lang="en-CA" dirty="0"/>
              <a:t>. C. J. S.  1909.  William Henry Edwards.  </a:t>
            </a:r>
            <a:r>
              <a:rPr lang="en-CA" i="1" dirty="0"/>
              <a:t>Can. </a:t>
            </a:r>
            <a:r>
              <a:rPr lang="en-CA" i="1" dirty="0" err="1"/>
              <a:t>Entomol</a:t>
            </a:r>
            <a:r>
              <a:rPr lang="en-CA" i="1" dirty="0"/>
              <a:t>.</a:t>
            </a:r>
            <a:r>
              <a:rPr lang="en-CA" dirty="0"/>
              <a:t> 41:215-248</a:t>
            </a:r>
          </a:p>
          <a:p>
            <a:r>
              <a:rPr lang="en-CA" dirty="0" smtClean="0"/>
              <a:t>Carrington, J. T.  1874. </a:t>
            </a:r>
            <a:r>
              <a:rPr lang="en-CA" i="1" dirty="0" smtClean="0"/>
              <a:t>Entomol. Mon. Mag.</a:t>
            </a:r>
            <a:r>
              <a:rPr lang="en-CA" dirty="0" smtClean="0"/>
              <a:t> 11: 140–141</a:t>
            </a:r>
          </a:p>
          <a:p>
            <a:r>
              <a:rPr lang="en-CA" dirty="0" smtClean="0"/>
              <a:t>Ferguson, D. C.  1962.  James </a:t>
            </a:r>
            <a:r>
              <a:rPr lang="en-CA" dirty="0" err="1" smtClean="0"/>
              <a:t>Halliday</a:t>
            </a:r>
            <a:r>
              <a:rPr lang="en-CA" dirty="0" smtClean="0"/>
              <a:t> McDunnough (1877 – 1962) A Biographical Obituary and Bibliography.  </a:t>
            </a:r>
            <a:r>
              <a:rPr lang="en-CA" i="1" dirty="0" smtClean="0"/>
              <a:t>J. Lep. Soc.</a:t>
            </a:r>
            <a:r>
              <a:rPr lang="en-CA" dirty="0" smtClean="0"/>
              <a:t> 16: 209-228.</a:t>
            </a:r>
          </a:p>
          <a:p>
            <a:r>
              <a:rPr lang="en-CA" dirty="0" smtClean="0"/>
              <a:t>Gibson, A. 1912.  Obituary John Bernhardt Smith.  </a:t>
            </a:r>
            <a:r>
              <a:rPr lang="en-CA" i="1" dirty="0" smtClean="0"/>
              <a:t>Can. Entomol.</a:t>
            </a:r>
            <a:r>
              <a:rPr lang="en-CA" dirty="0" smtClean="0"/>
              <a:t> 44: 97-99</a:t>
            </a:r>
          </a:p>
          <a:p>
            <a:r>
              <a:rPr lang="en-CA" dirty="0" smtClean="0"/>
              <a:t>Gibson, A. 1918.  Obituary Notice, William D. Kearfott.  </a:t>
            </a:r>
            <a:r>
              <a:rPr lang="en-CA" i="1" dirty="0" smtClean="0"/>
              <a:t>Can. Entomol.</a:t>
            </a:r>
            <a:r>
              <a:rPr lang="en-CA" dirty="0" smtClean="0"/>
              <a:t> 50: 71-72.</a:t>
            </a:r>
          </a:p>
          <a:p>
            <a:r>
              <a:rPr lang="en-CA" dirty="0" smtClean="0"/>
              <a:t>Gilligan, T. M., Wright, D. J., &amp; Gibson, L. D.  2008. Olethreutine Moths of the Midwestern United States, An Identification Guide.</a:t>
            </a:r>
          </a:p>
          <a:p>
            <a:r>
              <a:rPr lang="en-CA" dirty="0" smtClean="0"/>
              <a:t>Grinstein</a:t>
            </a:r>
            <a:r>
              <a:rPr lang="en-CA" dirty="0"/>
              <a:t>, L. S., </a:t>
            </a:r>
            <a:r>
              <a:rPr lang="en-CA" dirty="0" err="1"/>
              <a:t>Biermann</a:t>
            </a:r>
            <a:r>
              <a:rPr lang="en-CA" dirty="0"/>
              <a:t>, C. A., Rose, R. K.  1997. Women in the Biological Sciences: A </a:t>
            </a:r>
            <a:r>
              <a:rPr lang="en-CA" dirty="0" err="1"/>
              <a:t>Biobibliographic</a:t>
            </a:r>
            <a:r>
              <a:rPr lang="en-CA" dirty="0"/>
              <a:t> Sourcebook. Greenwood Publishing </a:t>
            </a:r>
            <a:r>
              <a:rPr lang="en-CA" dirty="0" smtClean="0"/>
              <a:t>Group</a:t>
            </a:r>
          </a:p>
          <a:p>
            <a:r>
              <a:rPr lang="en-CA" dirty="0" smtClean="0"/>
              <a:t>Kingsley, J. S. &amp; C. </a:t>
            </a:r>
            <a:r>
              <a:rPr lang="en-CA" dirty="0" err="1" smtClean="0"/>
              <a:t>Barus</a:t>
            </a:r>
            <a:r>
              <a:rPr lang="en-CA" dirty="0" smtClean="0"/>
              <a:t>. 1905. Alpheus Spring Packard. Science 21: 401-405.</a:t>
            </a:r>
          </a:p>
          <a:p>
            <a:r>
              <a:rPr lang="en-CA" dirty="0" smtClean="0"/>
              <a:t>Weeks, A. C. 1900. In Memoriam: Rev. Dr. George D. Hulst. J. N. Y. Ent. Soc. 8:248-250.</a:t>
            </a:r>
          </a:p>
          <a:p>
            <a:r>
              <a:rPr lang="en-CA" dirty="0" smtClean="0">
                <a:hlinkClick r:id="rId2"/>
              </a:rPr>
              <a:t>http://www.pwrc.usgs.gov/resshow/perry/bios/BusckAugust.htm</a:t>
            </a:r>
            <a:endParaRPr lang="en-CA" dirty="0" smtClean="0"/>
          </a:p>
          <a:p>
            <a:endParaRPr lang="en-CA" dirty="0"/>
          </a:p>
        </p:txBody>
      </p:sp>
    </p:spTree>
    <p:extLst>
      <p:ext uri="{BB962C8B-B14F-4D97-AF65-F5344CB8AC3E}">
        <p14:creationId xmlns="" xmlns:p14="http://schemas.microsoft.com/office/powerpoint/2010/main" val="13367101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Content Placeholder 2"/>
          <p:cNvSpPr>
            <a:spLocks noGrp="1"/>
          </p:cNvSpPr>
          <p:nvPr>
            <p:ph idx="1"/>
          </p:nvPr>
        </p:nvSpPr>
        <p:spPr/>
        <p:txBody>
          <a:bodyPr/>
          <a:lstStyle/>
          <a:p>
            <a:endParaRPr lang="en-CA"/>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Big Names</a:t>
            </a:r>
            <a:endParaRPr lang="en-US" dirty="0"/>
          </a:p>
        </p:txBody>
      </p:sp>
      <p:sp>
        <p:nvSpPr>
          <p:cNvPr id="3" name="Content Placeholder 2"/>
          <p:cNvSpPr>
            <a:spLocks noGrp="1"/>
          </p:cNvSpPr>
          <p:nvPr>
            <p:ph idx="1"/>
          </p:nvPr>
        </p:nvSpPr>
        <p:spPr/>
        <p:txBody>
          <a:bodyPr/>
          <a:lstStyle/>
          <a:p>
            <a:r>
              <a:rPr lang="en-US" dirty="0" smtClean="0"/>
              <a:t>Johan Christian Fabricius (1745-1808)</a:t>
            </a:r>
          </a:p>
          <a:p>
            <a:r>
              <a:rPr lang="en-US" dirty="0" smtClean="0"/>
              <a:t>Carl Linnaeus (1707-1778)</a:t>
            </a:r>
          </a:p>
          <a:p>
            <a:r>
              <a:rPr lang="en-US" dirty="0" smtClean="0"/>
              <a:t>William Jacob Holland (1848-1932)</a:t>
            </a:r>
          </a:p>
          <a:p>
            <a:r>
              <a:rPr lang="en-US" dirty="0" smtClean="0"/>
              <a:t>Edward </a:t>
            </a:r>
            <a:r>
              <a:rPr lang="en-US" dirty="0" err="1" smtClean="0"/>
              <a:t>Meyrick</a:t>
            </a:r>
            <a:r>
              <a:rPr lang="en-US" dirty="0" smtClean="0"/>
              <a:t> (1854-1938)</a:t>
            </a:r>
          </a:p>
          <a:p>
            <a:r>
              <a:rPr lang="en-US" dirty="0"/>
              <a:t>William Trowbridge Merrifield </a:t>
            </a:r>
            <a:r>
              <a:rPr lang="en-US" dirty="0" smtClean="0"/>
              <a:t>Forbes </a:t>
            </a:r>
            <a:r>
              <a:rPr lang="en-US" dirty="0"/>
              <a:t>(1885-1968)</a:t>
            </a:r>
            <a:endParaRPr lang="en-US" dirty="0" smtClean="0"/>
          </a:p>
          <a:p>
            <a:endParaRPr lang="en-US" dirty="0"/>
          </a:p>
        </p:txBody>
      </p:sp>
      <p:pic>
        <p:nvPicPr>
          <p:cNvPr id="1028" name="Picture 4" descr="Dannebro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164288" y="1700808"/>
            <a:ext cx="473736" cy="360040"/>
          </a:xfrm>
          <a:prstGeom prst="rect">
            <a:avLst/>
          </a:prstGeom>
          <a:noFill/>
          <a:extLst>
            <a:ext uri="{909E8E84-426E-40DD-AFC4-6F175D3DCCD1}">
              <a14:hiddenFill xmlns="" xmlns:a14="http://schemas.microsoft.com/office/drawing/2010/main">
                <a:solidFill>
                  <a:srgbClr val="FFFFFF"/>
                </a:solidFill>
              </a14:hiddenFill>
            </a:ext>
          </a:extLst>
        </p:spPr>
      </p:pic>
      <p:pic>
        <p:nvPicPr>
          <p:cNvPr id="1030" name="Picture 6" descr="http://upload.wikimedia.org/wikipedia/en/thumb/4/4c/Flag_of_Sweden.svg/125px-Flag_of_Sweden.svg.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164288" y="2276872"/>
            <a:ext cx="576986" cy="360040"/>
          </a:xfrm>
          <a:prstGeom prst="rect">
            <a:avLst/>
          </a:prstGeom>
          <a:noFill/>
          <a:extLst>
            <a:ext uri="{909E8E84-426E-40DD-AFC4-6F175D3DCCD1}">
              <a14:hiddenFill xmlns="" xmlns:a14="http://schemas.microsoft.com/office/drawing/2010/main">
                <a:solidFill>
                  <a:srgbClr val="FFFFFF"/>
                </a:solidFill>
              </a14:hiddenFill>
            </a:ext>
          </a:extLst>
        </p:spPr>
      </p:pic>
      <p:pic>
        <p:nvPicPr>
          <p:cNvPr id="9" name="Picture 3"/>
          <p:cNvPicPr>
            <a:picLocks noChangeAspect="1" noChangeArrowheads="1"/>
          </p:cNvPicPr>
          <p:nvPr/>
        </p:nvPicPr>
        <p:blipFill>
          <a:blip r:embed="rId4" cstate="print"/>
          <a:srcRect/>
          <a:stretch>
            <a:fillRect/>
          </a:stretch>
        </p:blipFill>
        <p:spPr bwMode="auto">
          <a:xfrm>
            <a:off x="7878652" y="2924944"/>
            <a:ext cx="681894" cy="360040"/>
          </a:xfrm>
          <a:prstGeom prst="rect">
            <a:avLst/>
          </a:prstGeom>
          <a:noFill/>
          <a:ln w="9525">
            <a:noFill/>
            <a:miter lim="800000"/>
            <a:headEnd/>
            <a:tailEnd/>
          </a:ln>
          <a:effectLst/>
        </p:spPr>
      </p:pic>
      <p:pic>
        <p:nvPicPr>
          <p:cNvPr id="1034" name="Picture 10" descr="http://upload.wikimedia.org/wikipedia/commons/thumb/0/0a/Flag_of_Jamaica.svg/125px-Flag_of_Jamaica.svg.png"/>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7164288" y="2924945"/>
            <a:ext cx="714363" cy="360040"/>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Picture 2"/>
          <p:cNvPicPr>
            <a:picLocks noChangeAspect="1" noChangeArrowheads="1"/>
          </p:cNvPicPr>
          <p:nvPr/>
        </p:nvPicPr>
        <p:blipFill>
          <a:blip r:embed="rId6" cstate="print"/>
          <a:srcRect/>
          <a:stretch>
            <a:fillRect/>
          </a:stretch>
        </p:blipFill>
        <p:spPr bwMode="auto">
          <a:xfrm>
            <a:off x="7164288" y="3501008"/>
            <a:ext cx="714365" cy="360040"/>
          </a:xfrm>
          <a:prstGeom prst="rect">
            <a:avLst/>
          </a:prstGeom>
          <a:noFill/>
          <a:ln w="9525">
            <a:noFill/>
            <a:miter lim="800000"/>
            <a:headEnd/>
            <a:tailEnd/>
          </a:ln>
          <a:effectLst/>
        </p:spPr>
      </p:pic>
      <p:pic>
        <p:nvPicPr>
          <p:cNvPr id="12" name="Picture 3"/>
          <p:cNvPicPr>
            <a:picLocks noChangeAspect="1" noChangeArrowheads="1"/>
          </p:cNvPicPr>
          <p:nvPr/>
        </p:nvPicPr>
        <p:blipFill>
          <a:blip r:embed="rId4" cstate="print"/>
          <a:srcRect/>
          <a:stretch>
            <a:fillRect/>
          </a:stretch>
        </p:blipFill>
        <p:spPr bwMode="auto">
          <a:xfrm>
            <a:off x="7164288" y="4077072"/>
            <a:ext cx="681894" cy="360040"/>
          </a:xfrm>
          <a:prstGeom prst="rect">
            <a:avLst/>
          </a:prstGeom>
          <a:noFill/>
          <a:ln w="9525">
            <a:noFill/>
            <a:miter lim="800000"/>
            <a:headEnd/>
            <a:tailEnd/>
          </a:ln>
          <a:effectLst/>
        </p:spPr>
      </p:pic>
    </p:spTree>
    <p:extLst>
      <p:ext uri="{BB962C8B-B14F-4D97-AF65-F5344CB8AC3E}">
        <p14:creationId xmlns="" xmlns:p14="http://schemas.microsoft.com/office/powerpoint/2010/main" val="140550775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6572250" cy="4525963"/>
          </a:xfrm>
        </p:spPr>
        <p:txBody>
          <a:bodyPr/>
          <a:lstStyle/>
          <a:p>
            <a:r>
              <a:rPr lang="de-DE" dirty="0" smtClean="0"/>
              <a:t>Profs at Theresianum College in Vienna</a:t>
            </a:r>
          </a:p>
          <a:p>
            <a:r>
              <a:rPr lang="de-DE" dirty="0" smtClean="0"/>
              <a:t>das </a:t>
            </a:r>
            <a:r>
              <a:rPr lang="de-DE" dirty="0"/>
              <a:t>Systematische Verzeichnis der Schmetterlinge der Wienergegend herausgegeben von einigen Lehrern am k. k. Theresianum (1775)</a:t>
            </a:r>
            <a:endParaRPr lang="en-CA" dirty="0"/>
          </a:p>
        </p:txBody>
      </p:sp>
      <p:pic>
        <p:nvPicPr>
          <p:cNvPr id="6146" name="Picture 2" descr="http://upload.wikimedia.org/wikipedia/commons/thumb/4/41/Flag_of_Austria.svg/125px-Flag_of_Austria.svg.pn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8235104" y="0"/>
            <a:ext cx="908896" cy="603508"/>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itle 1"/>
          <p:cNvSpPr>
            <a:spLocks noGrp="1"/>
          </p:cNvSpPr>
          <p:nvPr>
            <p:ph type="title"/>
          </p:nvPr>
        </p:nvSpPr>
        <p:spPr/>
        <p:txBody>
          <a:bodyPr>
            <a:noAutofit/>
          </a:bodyPr>
          <a:lstStyle/>
          <a:p>
            <a:r>
              <a:rPr lang="en-CA" sz="4000" dirty="0" smtClean="0"/>
              <a:t>Michael Denis (1729-1800) &amp; </a:t>
            </a:r>
            <a:br>
              <a:rPr lang="en-CA" sz="4000" dirty="0" smtClean="0"/>
            </a:br>
            <a:r>
              <a:rPr lang="en-CA" sz="4000" dirty="0" err="1" smtClean="0"/>
              <a:t>Ignaz</a:t>
            </a:r>
            <a:r>
              <a:rPr lang="en-CA" sz="4000" dirty="0" smtClean="0"/>
              <a:t> </a:t>
            </a:r>
            <a:r>
              <a:rPr lang="en-CA" sz="4000" dirty="0" err="1" smtClean="0"/>
              <a:t>Schiffermüller</a:t>
            </a:r>
            <a:r>
              <a:rPr lang="en-CA" sz="4000" dirty="0" smtClean="0"/>
              <a:t> (1727-1806)</a:t>
            </a:r>
            <a:endParaRPr lang="en-CA" sz="4000" dirty="0"/>
          </a:p>
        </p:txBody>
      </p:sp>
      <p:pic>
        <p:nvPicPr>
          <p:cNvPr id="6148" name="Picture 4" descr="http://upload.wikimedia.org/wikipedia/commons/e/e8/Johann_Nepomuk_Cosmas_Michael_Denis.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029450" y="3028949"/>
            <a:ext cx="2114550" cy="3829051"/>
          </a:xfrm>
          <a:prstGeom prst="rect">
            <a:avLst/>
          </a:prstGeom>
          <a:noFill/>
          <a:extLst>
            <a:ext uri="{909E8E84-426E-40DD-AFC4-6F175D3DCCD1}">
              <a14:hiddenFill xmlns="" xmlns:a14="http://schemas.microsoft.com/office/drawing/2010/main">
                <a:solidFill>
                  <a:srgbClr val="FFFFFF"/>
                </a:solidFill>
              </a14:hiddenFill>
            </a:ext>
          </a:extLst>
        </p:spPr>
      </p:pic>
      <p:sp>
        <p:nvSpPr>
          <p:cNvPr id="4" name="Rectangle 3"/>
          <p:cNvSpPr/>
          <p:nvPr/>
        </p:nvSpPr>
        <p:spPr>
          <a:xfrm>
            <a:off x="3476772" y="6611779"/>
            <a:ext cx="3554710" cy="246221"/>
          </a:xfrm>
          <a:prstGeom prst="rect">
            <a:avLst/>
          </a:prstGeom>
        </p:spPr>
        <p:txBody>
          <a:bodyPr wrap="square">
            <a:spAutoFit/>
          </a:bodyPr>
          <a:lstStyle/>
          <a:p>
            <a:r>
              <a:rPr lang="en-US" sz="1000" dirty="0"/>
              <a:t>UNIVERSITY LIBRARY OF EÖTVÖS LORÁND UNIVERSITY, Budapest</a:t>
            </a:r>
          </a:p>
        </p:txBody>
      </p:sp>
    </p:spTree>
    <p:extLst>
      <p:ext uri="{BB962C8B-B14F-4D97-AF65-F5344CB8AC3E}">
        <p14:creationId xmlns="" xmlns:p14="http://schemas.microsoft.com/office/powerpoint/2010/main" val="23571405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dirty="0" smtClean="0"/>
              <a:t>Annette Frances Braun (1884-1978)</a:t>
            </a:r>
            <a:endParaRPr lang="en-CA" dirty="0"/>
          </a:p>
        </p:txBody>
      </p:sp>
      <p:sp>
        <p:nvSpPr>
          <p:cNvPr id="3" name="Content Placeholder 2"/>
          <p:cNvSpPr>
            <a:spLocks noGrp="1"/>
          </p:cNvSpPr>
          <p:nvPr>
            <p:ph idx="1"/>
          </p:nvPr>
        </p:nvSpPr>
        <p:spPr>
          <a:xfrm>
            <a:off x="457200" y="1600200"/>
            <a:ext cx="6257940" cy="4525963"/>
          </a:xfrm>
        </p:spPr>
        <p:txBody>
          <a:bodyPr>
            <a:normAutofit/>
          </a:bodyPr>
          <a:lstStyle/>
          <a:p>
            <a:r>
              <a:rPr lang="en-CA" dirty="0" smtClean="0"/>
              <a:t>4 monographs on </a:t>
            </a:r>
            <a:r>
              <a:rPr lang="en-CA" dirty="0" err="1" smtClean="0"/>
              <a:t>microleps</a:t>
            </a:r>
            <a:r>
              <a:rPr lang="en-CA" dirty="0" smtClean="0"/>
              <a:t>: </a:t>
            </a:r>
            <a:r>
              <a:rPr lang="en-CA" i="1" dirty="0" err="1" smtClean="0"/>
              <a:t>Lithocolletis</a:t>
            </a:r>
            <a:r>
              <a:rPr lang="en-CA" dirty="0" smtClean="0"/>
              <a:t>, </a:t>
            </a:r>
            <a:r>
              <a:rPr lang="en-CA" i="1" dirty="0" err="1" smtClean="0"/>
              <a:t>Elachista</a:t>
            </a:r>
            <a:r>
              <a:rPr lang="en-CA" dirty="0" smtClean="0"/>
              <a:t>, </a:t>
            </a:r>
            <a:r>
              <a:rPr lang="en-CA" i="1" dirty="0" err="1" smtClean="0"/>
              <a:t>Bucculatrix</a:t>
            </a:r>
            <a:r>
              <a:rPr lang="en-CA" dirty="0" smtClean="0"/>
              <a:t>, </a:t>
            </a:r>
            <a:r>
              <a:rPr lang="en-CA" i="1" dirty="0" err="1" smtClean="0"/>
              <a:t>Tischeria</a:t>
            </a:r>
            <a:r>
              <a:rPr lang="en-CA" dirty="0" smtClean="0"/>
              <a:t> (at 88 years old!)</a:t>
            </a:r>
          </a:p>
          <a:p>
            <a:r>
              <a:rPr lang="en-CA" dirty="0" smtClean="0"/>
              <a:t>amazing illustrations using only a hand lens and ancient microscope</a:t>
            </a:r>
          </a:p>
          <a:p>
            <a:r>
              <a:rPr lang="en-CA" dirty="0" smtClean="0"/>
              <a:t>collected 30 000 specimens of </a:t>
            </a:r>
            <a:r>
              <a:rPr lang="en-CA" dirty="0" err="1" smtClean="0"/>
              <a:t>microleps</a:t>
            </a:r>
            <a:endParaRPr lang="en-CA" dirty="0"/>
          </a:p>
        </p:txBody>
      </p:sp>
      <p:pic>
        <p:nvPicPr>
          <p:cNvPr id="5" name="Picture 3"/>
          <p:cNvPicPr>
            <a:picLocks noChangeAspect="1" noChangeArrowheads="1"/>
          </p:cNvPicPr>
          <p:nvPr/>
        </p:nvPicPr>
        <p:blipFill>
          <a:blip r:embed="rId2" cstate="print"/>
          <a:srcRect/>
          <a:stretch>
            <a:fillRect/>
          </a:stretch>
        </p:blipFill>
        <p:spPr bwMode="auto">
          <a:xfrm>
            <a:off x="8000992" y="0"/>
            <a:ext cx="1143008" cy="603508"/>
          </a:xfrm>
          <a:prstGeom prst="rect">
            <a:avLst/>
          </a:prstGeom>
          <a:noFill/>
          <a:ln w="9525">
            <a:noFill/>
            <a:miter lim="800000"/>
            <a:headEnd/>
            <a:tailEnd/>
          </a:ln>
          <a:effectLst/>
        </p:spPr>
      </p:pic>
      <p:pic>
        <p:nvPicPr>
          <p:cNvPr id="4098" name="Picture 2" descr="C:\Users\Owner\Pictures\Lepidoptera Pictures\17 Gracillariidae\Lithocolletinae\Cameraria aceriella4.JPG"/>
          <p:cNvPicPr>
            <a:picLocks noChangeAspect="1" noChangeArrowheads="1"/>
          </p:cNvPicPr>
          <p:nvPr/>
        </p:nvPicPr>
        <p:blipFill>
          <a:blip r:embed="rId3" cstate="print">
            <a:lum bright="20000" contrast="20000"/>
          </a:blip>
          <a:srcRect/>
          <a:stretch>
            <a:fillRect/>
          </a:stretch>
        </p:blipFill>
        <p:spPr bwMode="auto">
          <a:xfrm>
            <a:off x="6715108" y="1357298"/>
            <a:ext cx="2428892" cy="1428760"/>
          </a:xfrm>
          <a:prstGeom prst="rect">
            <a:avLst/>
          </a:prstGeom>
          <a:noFill/>
        </p:spPr>
      </p:pic>
      <p:pic>
        <p:nvPicPr>
          <p:cNvPr id="4099" name="Picture 3" descr="C:\Users\Owner\Pictures\Lepidoptera Pictures\26 Elachistidae\Elachistinae\Elachista02 52X.jpg"/>
          <p:cNvPicPr>
            <a:picLocks noChangeAspect="1" noChangeArrowheads="1"/>
          </p:cNvPicPr>
          <p:nvPr/>
        </p:nvPicPr>
        <p:blipFill>
          <a:blip r:embed="rId4" cstate="print">
            <a:lum bright="20000" contrast="20000"/>
          </a:blip>
          <a:srcRect/>
          <a:stretch>
            <a:fillRect/>
          </a:stretch>
        </p:blipFill>
        <p:spPr bwMode="auto">
          <a:xfrm rot="10800000">
            <a:off x="6715140" y="2786057"/>
            <a:ext cx="2428860" cy="1278347"/>
          </a:xfrm>
          <a:prstGeom prst="rect">
            <a:avLst/>
          </a:prstGeom>
          <a:noFill/>
        </p:spPr>
      </p:pic>
      <p:pic>
        <p:nvPicPr>
          <p:cNvPr id="4100" name="Picture 4" descr="C:\Users\Owner\Pictures\Lepidoptera Pictures\16 Bucculatricidae\Bucculatrix 77M.JPG"/>
          <p:cNvPicPr>
            <a:picLocks noChangeAspect="1" noChangeArrowheads="1"/>
          </p:cNvPicPr>
          <p:nvPr/>
        </p:nvPicPr>
        <p:blipFill>
          <a:blip r:embed="rId5" cstate="print">
            <a:lum bright="10000" contrast="10000"/>
          </a:blip>
          <a:srcRect/>
          <a:stretch>
            <a:fillRect/>
          </a:stretch>
        </p:blipFill>
        <p:spPr bwMode="auto">
          <a:xfrm rot="10800000">
            <a:off x="6715140" y="4071941"/>
            <a:ext cx="2428860" cy="1146962"/>
          </a:xfrm>
          <a:prstGeom prst="rect">
            <a:avLst/>
          </a:prstGeom>
          <a:noFill/>
        </p:spPr>
      </p:pic>
      <p:pic>
        <p:nvPicPr>
          <p:cNvPr id="4101" name="Picture 5" descr="C:\Users\Owner\Pictures\Lepidoptera Pictures\11 Tisheriidae\Tischeria citrinipennella.JPG"/>
          <p:cNvPicPr>
            <a:picLocks noChangeAspect="1" noChangeArrowheads="1"/>
          </p:cNvPicPr>
          <p:nvPr/>
        </p:nvPicPr>
        <p:blipFill>
          <a:blip r:embed="rId6" cstate="print">
            <a:lum bright="20000" contrast="20000"/>
          </a:blip>
          <a:srcRect/>
          <a:stretch>
            <a:fillRect/>
          </a:stretch>
        </p:blipFill>
        <p:spPr bwMode="auto">
          <a:xfrm>
            <a:off x="6715140" y="5214950"/>
            <a:ext cx="2428860" cy="1247252"/>
          </a:xfrm>
          <a:prstGeom prst="rect">
            <a:avLst/>
          </a:prstGeom>
          <a:noFill/>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Photo of August Busck"/>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514975" y="3752850"/>
            <a:ext cx="3629025" cy="3105150"/>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itle 1"/>
          <p:cNvSpPr>
            <a:spLocks noGrp="1"/>
          </p:cNvSpPr>
          <p:nvPr>
            <p:ph type="title"/>
          </p:nvPr>
        </p:nvSpPr>
        <p:spPr/>
        <p:txBody>
          <a:bodyPr>
            <a:normAutofit/>
          </a:bodyPr>
          <a:lstStyle/>
          <a:p>
            <a:r>
              <a:rPr lang="en-CA" sz="3600" dirty="0" smtClean="0"/>
              <a:t>August </a:t>
            </a:r>
            <a:r>
              <a:rPr lang="en-CA" sz="3600" dirty="0" err="1" smtClean="0"/>
              <a:t>Busck</a:t>
            </a:r>
            <a:r>
              <a:rPr lang="en-CA" sz="3600" dirty="0" smtClean="0"/>
              <a:t> (1870-1944)</a:t>
            </a:r>
            <a:endParaRPr lang="en-CA" sz="3600" dirty="0"/>
          </a:p>
        </p:txBody>
      </p:sp>
      <p:sp>
        <p:nvSpPr>
          <p:cNvPr id="3" name="Content Placeholder 2"/>
          <p:cNvSpPr>
            <a:spLocks noGrp="1"/>
          </p:cNvSpPr>
          <p:nvPr>
            <p:ph idx="1"/>
          </p:nvPr>
        </p:nvSpPr>
        <p:spPr>
          <a:xfrm>
            <a:off x="457200" y="1600200"/>
            <a:ext cx="5122912" cy="5019800"/>
          </a:xfrm>
        </p:spPr>
        <p:txBody>
          <a:bodyPr>
            <a:normAutofit fontScale="92500" lnSpcReduction="20000"/>
          </a:bodyPr>
          <a:lstStyle/>
          <a:p>
            <a:r>
              <a:rPr lang="en-CA" dirty="0" smtClean="0"/>
              <a:t>educated in Denmark</a:t>
            </a:r>
          </a:p>
          <a:p>
            <a:r>
              <a:rPr lang="en-CA" dirty="0" smtClean="0"/>
              <a:t>worked as a florist, then for USNM, retired at Bishop</a:t>
            </a:r>
          </a:p>
          <a:p>
            <a:r>
              <a:rPr lang="en-CA" dirty="0" smtClean="0"/>
              <a:t>worked mainly with American </a:t>
            </a:r>
            <a:r>
              <a:rPr lang="en-CA" dirty="0" err="1" smtClean="0"/>
              <a:t>microleps</a:t>
            </a:r>
            <a:endParaRPr lang="en-CA" dirty="0" smtClean="0"/>
          </a:p>
          <a:p>
            <a:r>
              <a:rPr lang="en-CA" dirty="0" smtClean="0"/>
              <a:t>Described over 600 spp.</a:t>
            </a:r>
          </a:p>
          <a:p>
            <a:r>
              <a:rPr lang="en-CA" dirty="0" smtClean="0"/>
              <a:t>Did not describe a new species unless real scientific or economic need for differentiation</a:t>
            </a:r>
          </a:p>
          <a:p>
            <a:r>
              <a:rPr lang="en-CA" dirty="0" smtClean="0"/>
              <a:t>Worked with Walsingham</a:t>
            </a:r>
          </a:p>
          <a:p>
            <a:pPr>
              <a:buNone/>
            </a:pPr>
            <a:endParaRPr lang="en-CA" dirty="0"/>
          </a:p>
        </p:txBody>
      </p:sp>
      <p:pic>
        <p:nvPicPr>
          <p:cNvPr id="7" name="Picture 3"/>
          <p:cNvPicPr>
            <a:picLocks noChangeAspect="1" noChangeArrowheads="1"/>
          </p:cNvPicPr>
          <p:nvPr/>
        </p:nvPicPr>
        <p:blipFill>
          <a:blip r:embed="rId3" cstate="print"/>
          <a:srcRect/>
          <a:stretch>
            <a:fillRect/>
          </a:stretch>
        </p:blipFill>
        <p:spPr bwMode="auto">
          <a:xfrm>
            <a:off x="8000992" y="0"/>
            <a:ext cx="1143008" cy="603508"/>
          </a:xfrm>
          <a:prstGeom prst="rect">
            <a:avLst/>
          </a:prstGeom>
          <a:noFill/>
          <a:ln w="9525">
            <a:noFill/>
            <a:miter lim="800000"/>
            <a:headEnd/>
            <a:tailEnd/>
          </a:ln>
          <a:effectLst/>
        </p:spPr>
      </p:pic>
      <p:pic>
        <p:nvPicPr>
          <p:cNvPr id="1027" name="Picture 3"/>
          <p:cNvPicPr>
            <a:picLocks noChangeAspect="1" noChangeArrowheads="1"/>
          </p:cNvPicPr>
          <p:nvPr/>
        </p:nvPicPr>
        <p:blipFill>
          <a:blip r:embed="rId4" cstate="print"/>
          <a:srcRect/>
          <a:stretch>
            <a:fillRect/>
          </a:stretch>
        </p:blipFill>
        <p:spPr bwMode="auto">
          <a:xfrm>
            <a:off x="7215206" y="0"/>
            <a:ext cx="785818" cy="590935"/>
          </a:xfrm>
          <a:prstGeom prst="rect">
            <a:avLst/>
          </a:prstGeom>
          <a:noFill/>
          <a:ln w="9525">
            <a:noFill/>
            <a:miter lim="800000"/>
            <a:headEnd/>
            <a:tailEnd/>
          </a:ln>
          <a:effectLst/>
        </p:spPr>
      </p:pic>
      <p:sp>
        <p:nvSpPr>
          <p:cNvPr id="5" name="Rectangle 4"/>
          <p:cNvSpPr/>
          <p:nvPr/>
        </p:nvSpPr>
        <p:spPr>
          <a:xfrm>
            <a:off x="5561856" y="6620000"/>
            <a:ext cx="3582144" cy="246221"/>
          </a:xfrm>
          <a:prstGeom prst="rect">
            <a:avLst/>
          </a:prstGeom>
        </p:spPr>
        <p:txBody>
          <a:bodyPr wrap="square">
            <a:spAutoFit/>
          </a:bodyPr>
          <a:lstStyle/>
          <a:p>
            <a:r>
              <a:rPr lang="en-US" sz="1000" dirty="0">
                <a:solidFill>
                  <a:schemeClr val="bg1"/>
                </a:solidFill>
              </a:rPr>
              <a:t>http://www.pwrc.usgs.gov/resshow/perry/bios/BusckAugust.htm</a:t>
            </a: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3600" dirty="0" smtClean="0"/>
              <a:t>August </a:t>
            </a:r>
            <a:r>
              <a:rPr lang="en-CA" sz="3600" dirty="0" err="1" smtClean="0"/>
              <a:t>Busck</a:t>
            </a:r>
            <a:r>
              <a:rPr lang="en-CA" sz="3600" dirty="0" smtClean="0"/>
              <a:t> (1870-1944)</a:t>
            </a:r>
            <a:endParaRPr lang="en-CA" sz="3600" dirty="0"/>
          </a:p>
        </p:txBody>
      </p:sp>
      <p:sp>
        <p:nvSpPr>
          <p:cNvPr id="3" name="Content Placeholder 2"/>
          <p:cNvSpPr>
            <a:spLocks noGrp="1"/>
          </p:cNvSpPr>
          <p:nvPr>
            <p:ph idx="1"/>
          </p:nvPr>
        </p:nvSpPr>
        <p:spPr/>
        <p:txBody>
          <a:bodyPr>
            <a:normAutofit/>
          </a:bodyPr>
          <a:lstStyle/>
          <a:p>
            <a:r>
              <a:rPr lang="en-CA" dirty="0" smtClean="0"/>
              <a:t>Irritated the Brits:</a:t>
            </a:r>
          </a:p>
          <a:p>
            <a:pPr lvl="1"/>
            <a:r>
              <a:rPr lang="en-CA" dirty="0" smtClean="0"/>
              <a:t>wrote comments in the London Times about their unwillingness to accept the </a:t>
            </a:r>
            <a:r>
              <a:rPr lang="en-CA" dirty="0" err="1" smtClean="0"/>
              <a:t>Walsingham</a:t>
            </a:r>
            <a:r>
              <a:rPr lang="en-CA" dirty="0" smtClean="0"/>
              <a:t> collection</a:t>
            </a:r>
          </a:p>
          <a:p>
            <a:pPr lvl="1"/>
            <a:r>
              <a:rPr lang="en-CA" dirty="0" err="1" smtClean="0"/>
              <a:t>Busck</a:t>
            </a:r>
            <a:r>
              <a:rPr lang="en-CA" dirty="0" smtClean="0"/>
              <a:t> about Sir Edwin </a:t>
            </a:r>
            <a:r>
              <a:rPr lang="en-CA" dirty="0" err="1" smtClean="0"/>
              <a:t>Lankester</a:t>
            </a:r>
            <a:r>
              <a:rPr lang="en-CA" dirty="0" smtClean="0"/>
              <a:t>: “...he confesses himself absurdly ignorant on the subject he undertakes to discuss”</a:t>
            </a:r>
          </a:p>
          <a:p>
            <a:pPr lvl="1"/>
            <a:r>
              <a:rPr lang="en-CA" dirty="0" err="1" smtClean="0"/>
              <a:t>Lankester</a:t>
            </a:r>
            <a:r>
              <a:rPr lang="en-CA" dirty="0" smtClean="0"/>
              <a:t> shoots back: “we do not require fancy estimates of cash value of scientific objects from lepidopterists on the other side of the Atlantic”</a:t>
            </a:r>
            <a:endParaRPr lang="en-CA" dirty="0"/>
          </a:p>
        </p:txBody>
      </p:sp>
      <p:pic>
        <p:nvPicPr>
          <p:cNvPr id="7" name="Picture 3"/>
          <p:cNvPicPr>
            <a:picLocks noChangeAspect="1" noChangeArrowheads="1"/>
          </p:cNvPicPr>
          <p:nvPr/>
        </p:nvPicPr>
        <p:blipFill>
          <a:blip r:embed="rId2" cstate="print"/>
          <a:srcRect/>
          <a:stretch>
            <a:fillRect/>
          </a:stretch>
        </p:blipFill>
        <p:spPr bwMode="auto">
          <a:xfrm>
            <a:off x="8000992" y="0"/>
            <a:ext cx="1143008" cy="603508"/>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cstate="print"/>
          <a:srcRect/>
          <a:stretch>
            <a:fillRect/>
          </a:stretch>
        </p:blipFill>
        <p:spPr bwMode="auto">
          <a:xfrm>
            <a:off x="7215206" y="0"/>
            <a:ext cx="785818" cy="590935"/>
          </a:xfrm>
          <a:prstGeom prst="rect">
            <a:avLst/>
          </a:prstGeom>
          <a:noFill/>
          <a:ln w="9525">
            <a:noFill/>
            <a:miter lim="800000"/>
            <a:headEnd/>
            <a:tailEnd/>
          </a:ln>
          <a:effectLst/>
        </p:spPr>
      </p:pic>
      <p:sp>
        <p:nvSpPr>
          <p:cNvPr id="8" name="TextBox 7"/>
          <p:cNvSpPr txBox="1"/>
          <p:nvPr/>
        </p:nvSpPr>
        <p:spPr>
          <a:xfrm>
            <a:off x="0" y="6611779"/>
            <a:ext cx="3719288" cy="246221"/>
          </a:xfrm>
          <a:prstGeom prst="rect">
            <a:avLst/>
          </a:prstGeom>
          <a:noFill/>
        </p:spPr>
        <p:txBody>
          <a:bodyPr wrap="none" rtlCol="0">
            <a:spAutoFit/>
          </a:bodyPr>
          <a:lstStyle/>
          <a:p>
            <a:r>
              <a:rPr lang="en-CA" sz="1000" dirty="0" smtClean="0"/>
              <a:t>From: “Resents American Criticism” New York Times January 2, 1910</a:t>
            </a:r>
            <a:endParaRPr lang="en-CA" sz="1000" dirty="0"/>
          </a:p>
        </p:txBody>
      </p:sp>
      <p:pic>
        <p:nvPicPr>
          <p:cNvPr id="9" name="Picture 2"/>
          <p:cNvPicPr>
            <a:picLocks noChangeAspect="1" noChangeArrowheads="1"/>
          </p:cNvPicPr>
          <p:nvPr/>
        </p:nvPicPr>
        <p:blipFill>
          <a:blip r:embed="rId4" cstate="print"/>
          <a:srcRect/>
          <a:stretch>
            <a:fillRect/>
          </a:stretch>
        </p:blipFill>
        <p:spPr bwMode="auto">
          <a:xfrm>
            <a:off x="6588224" y="5793092"/>
            <a:ext cx="2555776" cy="1064907"/>
          </a:xfrm>
          <a:prstGeom prst="rect">
            <a:avLst/>
          </a:prstGeom>
          <a:noFill/>
          <a:ln w="9525">
            <a:noFill/>
            <a:miter lim="800000"/>
            <a:headEnd/>
            <a:tailEnd/>
          </a:ln>
          <a:effectLst/>
        </p:spPr>
      </p:pic>
      <p:sp>
        <p:nvSpPr>
          <p:cNvPr id="10" name="TextBox 9"/>
          <p:cNvSpPr txBox="1"/>
          <p:nvPr/>
        </p:nvSpPr>
        <p:spPr>
          <a:xfrm>
            <a:off x="6588224" y="6612396"/>
            <a:ext cx="1864613" cy="246221"/>
          </a:xfrm>
          <a:prstGeom prst="rect">
            <a:avLst/>
          </a:prstGeom>
          <a:noFill/>
        </p:spPr>
        <p:txBody>
          <a:bodyPr wrap="none" rtlCol="0">
            <a:spAutoFit/>
          </a:bodyPr>
          <a:lstStyle/>
          <a:p>
            <a:r>
              <a:rPr lang="en-CA" sz="1000" dirty="0" smtClean="0"/>
              <a:t>Smithsonian Institution Archives</a:t>
            </a:r>
            <a:endParaRPr lang="en-CA" sz="1000" dirty="0"/>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sz="3600" dirty="0" smtClean="0"/>
              <a:t>Dr. James Brackenridge Clemens (1825-1867)</a:t>
            </a:r>
            <a:endParaRPr lang="en-CA" sz="3600" dirty="0"/>
          </a:p>
        </p:txBody>
      </p:sp>
      <p:sp>
        <p:nvSpPr>
          <p:cNvPr id="3" name="Content Placeholder 2"/>
          <p:cNvSpPr>
            <a:spLocks noGrp="1"/>
          </p:cNvSpPr>
          <p:nvPr>
            <p:ph idx="1"/>
          </p:nvPr>
        </p:nvSpPr>
        <p:spPr/>
        <p:txBody>
          <a:bodyPr>
            <a:normAutofit/>
          </a:bodyPr>
          <a:lstStyle/>
          <a:p>
            <a:r>
              <a:rPr lang="en-CA" dirty="0" smtClean="0"/>
              <a:t>Physician educated at the University of Pennsylvania</a:t>
            </a:r>
          </a:p>
          <a:p>
            <a:r>
              <a:rPr lang="en-CA" dirty="0" smtClean="0"/>
              <a:t>fascinated by all </a:t>
            </a:r>
            <a:r>
              <a:rPr lang="en-CA" dirty="0" err="1" smtClean="0"/>
              <a:t>leps</a:t>
            </a:r>
            <a:r>
              <a:rPr lang="en-CA" dirty="0" smtClean="0"/>
              <a:t>, especially good at rearing micros with detailed notes</a:t>
            </a:r>
          </a:p>
          <a:p>
            <a:r>
              <a:rPr lang="en-CA" dirty="0" smtClean="0"/>
              <a:t>thought Darwin’s theory of evolution was “flatly contradicted by all our physiological facts.”</a:t>
            </a:r>
            <a:endParaRPr lang="en-CA" dirty="0"/>
          </a:p>
        </p:txBody>
      </p:sp>
      <p:pic>
        <p:nvPicPr>
          <p:cNvPr id="5" name="Picture 3"/>
          <p:cNvPicPr>
            <a:picLocks noChangeAspect="1" noChangeArrowheads="1"/>
          </p:cNvPicPr>
          <p:nvPr/>
        </p:nvPicPr>
        <p:blipFill>
          <a:blip r:embed="rId2" cstate="print"/>
          <a:srcRect/>
          <a:stretch>
            <a:fillRect/>
          </a:stretch>
        </p:blipFill>
        <p:spPr bwMode="auto">
          <a:xfrm>
            <a:off x="8000992" y="0"/>
            <a:ext cx="1143008" cy="603508"/>
          </a:xfrm>
          <a:prstGeom prst="rect">
            <a:avLst/>
          </a:prstGeom>
          <a:noFill/>
          <a:ln w="9525">
            <a:noFill/>
            <a:miter lim="800000"/>
            <a:headEnd/>
            <a:tailEnd/>
          </a:ln>
          <a:effectLst/>
        </p:spPr>
      </p:pic>
      <p:sp>
        <p:nvSpPr>
          <p:cNvPr id="6" name="Rectangle 5"/>
          <p:cNvSpPr/>
          <p:nvPr/>
        </p:nvSpPr>
        <p:spPr>
          <a:xfrm>
            <a:off x="0" y="6611779"/>
            <a:ext cx="2377574" cy="246221"/>
          </a:xfrm>
          <a:prstGeom prst="rect">
            <a:avLst/>
          </a:prstGeom>
        </p:spPr>
        <p:txBody>
          <a:bodyPr wrap="none">
            <a:spAutoFit/>
          </a:bodyPr>
          <a:lstStyle/>
          <a:p>
            <a:r>
              <a:rPr lang="en-CA" sz="1000" dirty="0" smtClean="0"/>
              <a:t>Clemens in various letters to T. S. </a:t>
            </a:r>
            <a:r>
              <a:rPr lang="en-CA" sz="1000" dirty="0" err="1" smtClean="0"/>
              <a:t>Stainton</a:t>
            </a:r>
            <a:endParaRPr lang="en-CA" sz="1000" dirty="0"/>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sz="3600" dirty="0" smtClean="0"/>
              <a:t>Dr. James Brackenridge Clemens (1825-1867)</a:t>
            </a:r>
            <a:endParaRPr lang="en-CA" sz="3600" dirty="0"/>
          </a:p>
        </p:txBody>
      </p:sp>
      <p:pic>
        <p:nvPicPr>
          <p:cNvPr id="5" name="Picture 3"/>
          <p:cNvPicPr>
            <a:picLocks noChangeAspect="1" noChangeArrowheads="1"/>
          </p:cNvPicPr>
          <p:nvPr/>
        </p:nvPicPr>
        <p:blipFill>
          <a:blip r:embed="rId2" cstate="print"/>
          <a:srcRect/>
          <a:stretch>
            <a:fillRect/>
          </a:stretch>
        </p:blipFill>
        <p:spPr bwMode="auto">
          <a:xfrm>
            <a:off x="8000992" y="0"/>
            <a:ext cx="1143008" cy="603508"/>
          </a:xfrm>
          <a:prstGeom prst="rect">
            <a:avLst/>
          </a:prstGeom>
          <a:noFill/>
          <a:ln w="9525">
            <a:noFill/>
            <a:miter lim="800000"/>
            <a:headEnd/>
            <a:tailEnd/>
          </a:ln>
          <a:effectLst/>
        </p:spPr>
      </p:pic>
      <p:sp>
        <p:nvSpPr>
          <p:cNvPr id="8" name="Rectangle 7"/>
          <p:cNvSpPr/>
          <p:nvPr/>
        </p:nvSpPr>
        <p:spPr>
          <a:xfrm>
            <a:off x="428596" y="1785926"/>
            <a:ext cx="7215206" cy="1200329"/>
          </a:xfrm>
          <a:prstGeom prst="rect">
            <a:avLst/>
          </a:prstGeom>
        </p:spPr>
        <p:txBody>
          <a:bodyPr wrap="square">
            <a:spAutoFit/>
          </a:bodyPr>
          <a:lstStyle/>
          <a:p>
            <a:r>
              <a:rPr lang="en-CA" sz="2400" dirty="0" smtClean="0"/>
              <a:t>“a study in which the artist's pencil comes to be an indispensible aid does not deserve the name of a science”</a:t>
            </a:r>
            <a:endParaRPr lang="en-CA" sz="2400" dirty="0"/>
          </a:p>
        </p:txBody>
      </p:sp>
      <p:pic>
        <p:nvPicPr>
          <p:cNvPr id="2051" name="Picture 3"/>
          <p:cNvPicPr>
            <a:picLocks noChangeAspect="1" noChangeArrowheads="1"/>
          </p:cNvPicPr>
          <p:nvPr/>
        </p:nvPicPr>
        <p:blipFill>
          <a:blip r:embed="rId3" cstate="print"/>
          <a:srcRect/>
          <a:stretch>
            <a:fillRect/>
          </a:stretch>
        </p:blipFill>
        <p:spPr bwMode="auto">
          <a:xfrm>
            <a:off x="3643306" y="3286124"/>
            <a:ext cx="5500694" cy="3055941"/>
          </a:xfrm>
          <a:prstGeom prst="rect">
            <a:avLst/>
          </a:prstGeom>
          <a:noFill/>
          <a:ln w="9525">
            <a:noFill/>
            <a:miter lim="800000"/>
            <a:headEnd/>
            <a:tailEnd/>
          </a:ln>
          <a:effectLst/>
        </p:spPr>
      </p:pic>
      <p:sp>
        <p:nvSpPr>
          <p:cNvPr id="7" name="Rectangle 6"/>
          <p:cNvSpPr/>
          <p:nvPr/>
        </p:nvSpPr>
        <p:spPr>
          <a:xfrm>
            <a:off x="7131911" y="6342065"/>
            <a:ext cx="2012089" cy="246221"/>
          </a:xfrm>
          <a:prstGeom prst="rect">
            <a:avLst/>
          </a:prstGeom>
        </p:spPr>
        <p:txBody>
          <a:bodyPr wrap="none">
            <a:spAutoFit/>
          </a:bodyPr>
          <a:lstStyle/>
          <a:p>
            <a:r>
              <a:rPr lang="en-CA" sz="1000" dirty="0" smtClean="0"/>
              <a:t>Clemens in a letter to T. S. </a:t>
            </a:r>
            <a:r>
              <a:rPr lang="en-CA" sz="1000" dirty="0" err="1" smtClean="0"/>
              <a:t>Stainton</a:t>
            </a:r>
            <a:endParaRPr lang="en-CA" sz="1000" dirty="0"/>
          </a:p>
        </p:txBody>
      </p:sp>
      <p:sp>
        <p:nvSpPr>
          <p:cNvPr id="3" name="TextBox 2"/>
          <p:cNvSpPr txBox="1"/>
          <p:nvPr/>
        </p:nvSpPr>
        <p:spPr>
          <a:xfrm>
            <a:off x="323528" y="3645024"/>
            <a:ext cx="3240360" cy="1477328"/>
          </a:xfrm>
          <a:prstGeom prst="rect">
            <a:avLst/>
          </a:prstGeom>
          <a:noFill/>
        </p:spPr>
        <p:txBody>
          <a:bodyPr wrap="square" rtlCol="0">
            <a:spAutoFit/>
          </a:bodyPr>
          <a:lstStyle/>
          <a:p>
            <a:r>
              <a:rPr lang="en-US" dirty="0" smtClean="0"/>
              <a:t>“[the Tortricidae] </a:t>
            </a:r>
            <a:r>
              <a:rPr lang="en-US" dirty="0"/>
              <a:t>is probably the most difficult, in a systematic point of view, and the least interesting family in the order of Lepidoptera</a:t>
            </a:r>
            <a:r>
              <a:rPr lang="en-US" dirty="0" smtClean="0"/>
              <a:t>"</a:t>
            </a:r>
            <a:endParaRPr lang="en-US" dirty="0"/>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3600" dirty="0" smtClean="0"/>
              <a:t>William Henry Edwards (1822-1909)</a:t>
            </a:r>
            <a:endParaRPr lang="en-CA" sz="3600" dirty="0"/>
          </a:p>
        </p:txBody>
      </p:sp>
      <p:sp>
        <p:nvSpPr>
          <p:cNvPr id="3" name="Content Placeholder 2"/>
          <p:cNvSpPr>
            <a:spLocks noGrp="1"/>
          </p:cNvSpPr>
          <p:nvPr>
            <p:ph idx="1"/>
          </p:nvPr>
        </p:nvSpPr>
        <p:spPr>
          <a:xfrm>
            <a:off x="457200" y="1600200"/>
            <a:ext cx="6043626" cy="4525963"/>
          </a:xfrm>
        </p:spPr>
        <p:txBody>
          <a:bodyPr>
            <a:normAutofit fontScale="85000" lnSpcReduction="20000"/>
          </a:bodyPr>
          <a:lstStyle/>
          <a:p>
            <a:r>
              <a:rPr lang="en-CA" dirty="0" smtClean="0"/>
              <a:t>studied law, then became pres. of the Ohio and Kanawha Coal Co.</a:t>
            </a:r>
          </a:p>
          <a:p>
            <a:r>
              <a:rPr lang="en-CA" dirty="0" smtClean="0"/>
              <a:t>His book “Voyage Up R. Amazon” inspired Wallace &amp; Bates to visit the Amazon</a:t>
            </a:r>
          </a:p>
          <a:p>
            <a:r>
              <a:rPr lang="en-CA" dirty="0" smtClean="0"/>
              <a:t>specialized in diurnal leps</a:t>
            </a:r>
          </a:p>
          <a:p>
            <a:r>
              <a:rPr lang="en-CA" dirty="0" smtClean="0"/>
              <a:t>“The Butterflies of North America” (1897)</a:t>
            </a:r>
          </a:p>
          <a:p>
            <a:r>
              <a:rPr lang="en-CA" dirty="0" smtClean="0"/>
              <a:t>Over 250 scientific papers</a:t>
            </a:r>
          </a:p>
          <a:p>
            <a:r>
              <a:rPr lang="en-CA" dirty="0"/>
              <a:t>Corresponded with Darwin,</a:t>
            </a:r>
          </a:p>
          <a:p>
            <a:r>
              <a:rPr lang="en-CA" dirty="0" smtClean="0"/>
              <a:t>Challenged Shakespeare’s authorship</a:t>
            </a:r>
          </a:p>
        </p:txBody>
      </p:sp>
      <p:pic>
        <p:nvPicPr>
          <p:cNvPr id="5" name="Picture 3"/>
          <p:cNvPicPr>
            <a:picLocks noChangeAspect="1" noChangeArrowheads="1"/>
          </p:cNvPicPr>
          <p:nvPr/>
        </p:nvPicPr>
        <p:blipFill>
          <a:blip r:embed="rId2" cstate="print"/>
          <a:srcRect/>
          <a:stretch>
            <a:fillRect/>
          </a:stretch>
        </p:blipFill>
        <p:spPr bwMode="auto">
          <a:xfrm>
            <a:off x="8000992" y="0"/>
            <a:ext cx="1143008" cy="603508"/>
          </a:xfrm>
          <a:prstGeom prst="rect">
            <a:avLst/>
          </a:prstGeom>
          <a:noFill/>
          <a:ln w="9525">
            <a:noFill/>
            <a:miter lim="800000"/>
            <a:headEnd/>
            <a:tailEnd/>
          </a:ln>
          <a:effectLst/>
        </p:spPr>
      </p:pic>
      <p:pic>
        <p:nvPicPr>
          <p:cNvPr id="7" name="Picture 2"/>
          <p:cNvPicPr>
            <a:picLocks noChangeAspect="1" noChangeArrowheads="1"/>
          </p:cNvPicPr>
          <p:nvPr/>
        </p:nvPicPr>
        <p:blipFill>
          <a:blip r:embed="rId3" cstate="print"/>
          <a:srcRect/>
          <a:stretch>
            <a:fillRect/>
          </a:stretch>
        </p:blipFill>
        <p:spPr bwMode="auto">
          <a:xfrm>
            <a:off x="6267532" y="2285992"/>
            <a:ext cx="2876467" cy="4572008"/>
          </a:xfrm>
          <a:prstGeom prst="rect">
            <a:avLst/>
          </a:prstGeom>
          <a:noFill/>
          <a:ln w="9525">
            <a:noFill/>
            <a:miter lim="800000"/>
            <a:headEnd/>
            <a:tailEnd/>
          </a:ln>
          <a:effectLst/>
        </p:spPr>
      </p:pic>
      <p:sp>
        <p:nvSpPr>
          <p:cNvPr id="8" name="Rectangle 7"/>
          <p:cNvSpPr/>
          <p:nvPr/>
        </p:nvSpPr>
        <p:spPr>
          <a:xfrm rot="16200000">
            <a:off x="4552248" y="5163265"/>
            <a:ext cx="3143249" cy="246221"/>
          </a:xfrm>
          <a:prstGeom prst="rect">
            <a:avLst/>
          </a:prstGeom>
        </p:spPr>
        <p:txBody>
          <a:bodyPr wrap="square">
            <a:spAutoFit/>
          </a:bodyPr>
          <a:lstStyle/>
          <a:p>
            <a:r>
              <a:rPr lang="en-CA" sz="1000" dirty="0" smtClean="0"/>
              <a:t>Weeks, A. G.  1910.  Illustrations of diurnal </a:t>
            </a:r>
            <a:r>
              <a:rPr lang="en-CA" sz="1000" dirty="0" err="1" smtClean="0"/>
              <a:t>lepidoptera</a:t>
            </a:r>
            <a:r>
              <a:rPr lang="en-CA" sz="1000" dirty="0" smtClean="0"/>
              <a:t>. </a:t>
            </a:r>
            <a:endParaRPr lang="en-CA" sz="1000" dirty="0"/>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956</TotalTime>
  <Words>1980</Words>
  <Application>Microsoft Office PowerPoint</Application>
  <PresentationFormat>On-screen Show (4:3)</PresentationFormat>
  <Paragraphs>192</Paragraphs>
  <Slides>37</Slides>
  <Notes>0</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Office Theme</vt:lpstr>
      <vt:lpstr>Historical Lepidopterists</vt:lpstr>
      <vt:lpstr>Jean Baptiste Boisduval (1799-1879)</vt:lpstr>
      <vt:lpstr>Annette Frances Braun (1884-1978)</vt:lpstr>
      <vt:lpstr>Annette Frances Braun (1884-1978)</vt:lpstr>
      <vt:lpstr>August Busck (1870-1944)</vt:lpstr>
      <vt:lpstr>August Busck (1870-1944)</vt:lpstr>
      <vt:lpstr>Dr. James Brackenridge Clemens (1825-1867)</vt:lpstr>
      <vt:lpstr>Dr. James Brackenridge Clemens (1825-1867)</vt:lpstr>
      <vt:lpstr>William Henry Edwards (1822-1909)</vt:lpstr>
      <vt:lpstr>William Henry Edwards (1822-1909)</vt:lpstr>
      <vt:lpstr>Charles Henry Fernald (1838-1921)</vt:lpstr>
      <vt:lpstr>Charles Henry Fernald (1838-1921)</vt:lpstr>
      <vt:lpstr>Augustus Radcliffe Grote (1841-1903)</vt:lpstr>
      <vt:lpstr>Achille Guenée (1809-1880)</vt:lpstr>
      <vt:lpstr>Wilhelm Carl Paul Gottlieb  Heinrich (1880-1955)</vt:lpstr>
      <vt:lpstr>Jacob Hübner (1761-1826)</vt:lpstr>
      <vt:lpstr>Jacob Hübner (1761-1826)</vt:lpstr>
      <vt:lpstr>Rev. Dr. George Duryea Hulst  (1846-1900)</vt:lpstr>
      <vt:lpstr>Rev. Dr. George Duryea Hulst  (1846-1900)</vt:lpstr>
      <vt:lpstr>William Dunning Kearfott (1864-1917)</vt:lpstr>
      <vt:lpstr>William Dunning Kearfott (1864-1917)</vt:lpstr>
      <vt:lpstr>Dr. James Halliday McDunnough (1877-1962)</vt:lpstr>
      <vt:lpstr>Dr. James Halliday McDunnough (1877-1962)</vt:lpstr>
      <vt:lpstr>Dr. James Halliday McDunnough (1877-1962)</vt:lpstr>
      <vt:lpstr>Dr. James Halliday McDunnough (1877-1962)</vt:lpstr>
      <vt:lpstr>Alpheus Spring Packard (1839-1905)</vt:lpstr>
      <vt:lpstr>Alpheus Spring Packard (1839-1905)</vt:lpstr>
      <vt:lpstr>John Bernhardt Smith (1858-1912)</vt:lpstr>
      <vt:lpstr>Francis Walker (1809-1874)</vt:lpstr>
      <vt:lpstr>Francis Walker (1809-1874)</vt:lpstr>
      <vt:lpstr>Thomas de Grey, 6th baron Walsingham (1843-1919)</vt:lpstr>
      <vt:lpstr>Thomas de Grey, 6th baron Walsingham (1843-1919)</vt:lpstr>
      <vt:lpstr>Philipp Christoph Zeller</vt:lpstr>
      <vt:lpstr>References</vt:lpstr>
      <vt:lpstr>Slide 35</vt:lpstr>
      <vt:lpstr>Other Big Names</vt:lpstr>
      <vt:lpstr>Michael Denis (1729-1800) &amp;  Ignaz Schiffermüller (1727-1806)</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Jason J. Dombroskie</dc:creator>
  <cp:lastModifiedBy>Jason J. Dombroskie</cp:lastModifiedBy>
  <cp:revision>51</cp:revision>
  <dcterms:created xsi:type="dcterms:W3CDTF">2012-08-07T19:28:22Z</dcterms:created>
  <dcterms:modified xsi:type="dcterms:W3CDTF">2012-08-13T00:46:45Z</dcterms:modified>
</cp:coreProperties>
</file>